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media/media2.mp4" ContentType="video/unknown"/>
  <Override PartName="/ppt/media/media3.mp4" ContentType="video/unknown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perceptron; multi-layer to make nn; figure out how to adjust parameters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e.g. if i just answer yes/no questions — I would be useful only if you know what to ask, — how can I express the knowledge more explicitly.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half" idx="13"/>
          </p:nvPr>
        </p:nvSpPr>
        <p:spPr>
          <a:xfrm>
            <a:off x="6172200" y="4787900"/>
            <a:ext cx="6375400" cy="41456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333919" y="1079498"/>
            <a:ext cx="5918201" cy="3429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idx="15"/>
          </p:nvPr>
        </p:nvSpPr>
        <p:spPr>
          <a:xfrm>
            <a:off x="-321934" y="1080867"/>
            <a:ext cx="7686496" cy="7807542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idx="13"/>
          </p:nvPr>
        </p:nvSpPr>
        <p:spPr>
          <a:xfrm>
            <a:off x="5556601" y="1079500"/>
            <a:ext cx="7701342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idx="14"/>
          </p:nvPr>
        </p:nvSpPr>
        <p:spPr>
          <a:xfrm>
            <a:off x="299347" y="1003300"/>
            <a:ext cx="7793714" cy="78994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–Joe Bloggs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–Joe Bloggs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0" y="0"/>
            <a:ext cx="15312005" cy="995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92500"/>
            <a:ext cx="11938000" cy="776281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04347"/>
            <a:ext cx="11239500" cy="730861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idx="13"/>
          </p:nvPr>
        </p:nvSpPr>
        <p:spPr>
          <a:xfrm>
            <a:off x="3630632" y="977900"/>
            <a:ext cx="10604501" cy="78814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idx="13"/>
          </p:nvPr>
        </p:nvSpPr>
        <p:spPr>
          <a:xfrm>
            <a:off x="4701080" y="2297102"/>
            <a:ext cx="8877139" cy="659766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arxiv.org/abs/1511.06434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cs.stanford.edu/people/jcjohns/eccv16/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enerative Adversarial Network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29184">
              <a:defRPr spc="149" sz="7488"/>
            </a:lvl1pPr>
          </a:lstStyle>
          <a:p>
            <a:pPr/>
            <a:r>
              <a:t>Generative Adversarial Networks</a:t>
            </a:r>
          </a:p>
        </p:txBody>
      </p:sp>
      <p:sp>
        <p:nvSpPr>
          <p:cNvPr id="159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robabilistic Modelling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Probabilistic Modelling</a:t>
            </a:r>
          </a:p>
        </p:txBody>
      </p:sp>
      <p:sp>
        <p:nvSpPr>
          <p:cNvPr id="258" name="Attempt 1…"/>
          <p:cNvSpPr txBox="1"/>
          <p:nvPr>
            <p:ph type="body" sz="quarter" idx="4294967295"/>
          </p:nvPr>
        </p:nvSpPr>
        <p:spPr>
          <a:xfrm>
            <a:off x="673100" y="1691916"/>
            <a:ext cx="6832849" cy="207993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Attempt 1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For every </a:t>
            </a:r>
            <a14:m>
              <m:oMath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m:rPr>
                    <m:scr m:val="script"/>
                  </m:rP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, model p(x)</a:t>
            </a:r>
          </a:p>
        </p:txBody>
      </p:sp>
      <p:sp>
        <p:nvSpPr>
          <p:cNvPr id="259" name="Q: Your opinion about Attempt 1.…"/>
          <p:cNvSpPr/>
          <p:nvPr/>
        </p:nvSpPr>
        <p:spPr>
          <a:xfrm>
            <a:off x="1461668" y="4433214"/>
            <a:ext cx="10435137" cy="3869983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Your opinion about Attempt 1.</a:t>
            </a:r>
          </a:p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We should build probabilistic model like this.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No, because this is attempt-1 😅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No, we cannot compute loss over all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2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for real data.</a:t>
            </a:r>
          </a:p>
        </p:txBody>
      </p:sp>
      <p:sp>
        <p:nvSpPr>
          <p:cNvPr id="260" name="Rectangle"/>
          <p:cNvSpPr/>
          <p:nvPr/>
        </p:nvSpPr>
        <p:spPr>
          <a:xfrm>
            <a:off x="1504057" y="7093729"/>
            <a:ext cx="9036651" cy="811428"/>
          </a:xfrm>
          <a:prstGeom prst="rect">
            <a:avLst/>
          </a:prstGeom>
          <a:ln w="63500">
            <a:solidFill>
              <a:schemeClr val="accent3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ENERATIVE Probabilistic Modelling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GENERATIVE Probabilistic Modelling</a:t>
            </a:r>
          </a:p>
        </p:txBody>
      </p:sp>
      <p:sp>
        <p:nvSpPr>
          <p:cNvPr id="263" name="Motivation for generative models: Explicit expression of knowledge."/>
          <p:cNvSpPr txBox="1"/>
          <p:nvPr>
            <p:ph type="body" sz="quarter" idx="4294967295"/>
          </p:nvPr>
        </p:nvSpPr>
        <p:spPr>
          <a:xfrm>
            <a:off x="673100" y="1691916"/>
            <a:ext cx="9845879" cy="20799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Motivation for generative models: Explicit expression of knowledge.</a:t>
            </a:r>
          </a:p>
        </p:txBody>
      </p:sp>
      <p:pic>
        <p:nvPicPr>
          <p:cNvPr id="264" name="Screen Shot 2019-10-03 at 12.36.37 am.png" descr="Screen Shot 2019-10-03 at 12.36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851" y="3108079"/>
            <a:ext cx="8685819" cy="45780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65" name="Screen Shot 2019-10-03 at 12.38.46 am.png" descr="Screen Shot 2019-10-03 at 12.38.4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2292" y="3084154"/>
            <a:ext cx="3249211" cy="3068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66" name="Everything the light touches is in our kingdom."/>
          <p:cNvSpPr txBox="1"/>
          <p:nvPr/>
        </p:nvSpPr>
        <p:spPr>
          <a:xfrm>
            <a:off x="574154" y="6193675"/>
            <a:ext cx="10043771" cy="7112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600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</a:lstStyle>
          <a:p>
            <a:pPr/>
            <a:r>
              <a:t>Everything the light touches is in our kingdom.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ENERATIVE Probabilistic Modelling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GENERATIVE Probabilistic Modelling</a:t>
            </a:r>
          </a:p>
        </p:txBody>
      </p:sp>
      <p:sp>
        <p:nvSpPr>
          <p:cNvPr id="269" name="Motivation for generative models: Explicit expression of knowledge."/>
          <p:cNvSpPr txBox="1"/>
          <p:nvPr>
            <p:ph type="body" sz="quarter" idx="4294967295"/>
          </p:nvPr>
        </p:nvSpPr>
        <p:spPr>
          <a:xfrm>
            <a:off x="673100" y="1691916"/>
            <a:ext cx="9845879" cy="20799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Motivation for generative models: Explicit expression of knowledge.</a:t>
            </a:r>
          </a:p>
        </p:txBody>
      </p:sp>
      <p:pic>
        <p:nvPicPr>
          <p:cNvPr id="270" name="Screen Shot 2019-10-03 at 12.37.15 am.png" descr="Screen Shot 2019-10-03 at 12.37.1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89" y="7390462"/>
            <a:ext cx="2268105" cy="18267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71" name="Screen Shot 2019-10-03 at 12.43.56 am.png" descr="Screen Shot 2019-10-03 at 12.43.5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5961" y="2786621"/>
            <a:ext cx="10061862" cy="45404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72" name="What about that shadowy place?"/>
          <p:cNvSpPr txBox="1"/>
          <p:nvPr/>
        </p:nvSpPr>
        <p:spPr>
          <a:xfrm>
            <a:off x="2603190" y="7511362"/>
            <a:ext cx="7227875" cy="7112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600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</a:lstStyle>
          <a:p>
            <a:pPr/>
            <a:r>
              <a:t>What about that shadowy place? </a:t>
            </a:r>
          </a:p>
        </p:txBody>
      </p:sp>
      <p:sp>
        <p:nvSpPr>
          <p:cNvPr id="273" name="🦁👍"/>
          <p:cNvSpPr txBox="1"/>
          <p:nvPr/>
        </p:nvSpPr>
        <p:spPr>
          <a:xfrm>
            <a:off x="2826740" y="3519860"/>
            <a:ext cx="749301" cy="5080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🦁👍</a:t>
            </a:r>
          </a:p>
        </p:txBody>
      </p:sp>
      <p:sp>
        <p:nvSpPr>
          <p:cNvPr id="274" name="🦁👍"/>
          <p:cNvSpPr txBox="1"/>
          <p:nvPr/>
        </p:nvSpPr>
        <p:spPr>
          <a:xfrm>
            <a:off x="2419208" y="4155228"/>
            <a:ext cx="749301" cy="5080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🦁👍</a:t>
            </a:r>
          </a:p>
        </p:txBody>
      </p:sp>
      <p:sp>
        <p:nvSpPr>
          <p:cNvPr id="275" name="🦁👍"/>
          <p:cNvSpPr txBox="1"/>
          <p:nvPr/>
        </p:nvSpPr>
        <p:spPr>
          <a:xfrm>
            <a:off x="5842477" y="3519860"/>
            <a:ext cx="749301" cy="5080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🦁👍</a:t>
            </a:r>
          </a:p>
        </p:txBody>
      </p:sp>
      <p:sp>
        <p:nvSpPr>
          <p:cNvPr id="276" name="🦁👍"/>
          <p:cNvSpPr txBox="1"/>
          <p:nvPr/>
        </p:nvSpPr>
        <p:spPr>
          <a:xfrm>
            <a:off x="3714467" y="4130268"/>
            <a:ext cx="749301" cy="5080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🦁👍</a:t>
            </a:r>
          </a:p>
        </p:txBody>
      </p:sp>
      <p:sp>
        <p:nvSpPr>
          <p:cNvPr id="277" name="🦁👍"/>
          <p:cNvSpPr txBox="1"/>
          <p:nvPr/>
        </p:nvSpPr>
        <p:spPr>
          <a:xfrm>
            <a:off x="4602193" y="3932132"/>
            <a:ext cx="749301" cy="5080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🦁👍</a:t>
            </a:r>
          </a:p>
        </p:txBody>
      </p:sp>
      <p:sp>
        <p:nvSpPr>
          <p:cNvPr id="278" name="🦁👍"/>
          <p:cNvSpPr txBox="1"/>
          <p:nvPr/>
        </p:nvSpPr>
        <p:spPr>
          <a:xfrm>
            <a:off x="2826740" y="4790595"/>
            <a:ext cx="749301" cy="5080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🦁👍</a:t>
            </a:r>
          </a:p>
        </p:txBody>
      </p:sp>
      <p:sp>
        <p:nvSpPr>
          <p:cNvPr id="279" name="🦁👍"/>
          <p:cNvSpPr txBox="1"/>
          <p:nvPr/>
        </p:nvSpPr>
        <p:spPr>
          <a:xfrm>
            <a:off x="8034306" y="5276988"/>
            <a:ext cx="749301" cy="5080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🦁👍</a:t>
            </a:r>
          </a:p>
        </p:txBody>
      </p:sp>
      <p:sp>
        <p:nvSpPr>
          <p:cNvPr id="280" name="🦁❌"/>
          <p:cNvSpPr txBox="1"/>
          <p:nvPr/>
        </p:nvSpPr>
        <p:spPr>
          <a:xfrm>
            <a:off x="8351487" y="4027223"/>
            <a:ext cx="749301" cy="5080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🦁❌</a:t>
            </a:r>
          </a:p>
        </p:txBody>
      </p:sp>
      <p:sp>
        <p:nvSpPr>
          <p:cNvPr id="281" name="🦁❌"/>
          <p:cNvSpPr txBox="1"/>
          <p:nvPr/>
        </p:nvSpPr>
        <p:spPr>
          <a:xfrm>
            <a:off x="11222536" y="4622800"/>
            <a:ext cx="749301" cy="508000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🦁❌</a:t>
            </a:r>
          </a:p>
        </p:txBody>
      </p:sp>
      <p:sp>
        <p:nvSpPr>
          <p:cNvPr id="282" name="🦁❌"/>
          <p:cNvSpPr txBox="1"/>
          <p:nvPr/>
        </p:nvSpPr>
        <p:spPr>
          <a:xfrm>
            <a:off x="11331212" y="4027223"/>
            <a:ext cx="749301" cy="5080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🦁❌</a:t>
            </a:r>
          </a:p>
        </p:txBody>
      </p:sp>
      <p:sp>
        <p:nvSpPr>
          <p:cNvPr id="283" name="🦁❌"/>
          <p:cNvSpPr txBox="1"/>
          <p:nvPr/>
        </p:nvSpPr>
        <p:spPr>
          <a:xfrm>
            <a:off x="11793081" y="5014781"/>
            <a:ext cx="749301" cy="5080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🦁❌</a:t>
            </a:r>
          </a:p>
        </p:txBody>
      </p:sp>
      <p:sp>
        <p:nvSpPr>
          <p:cNvPr id="284" name="🦁❌"/>
          <p:cNvSpPr txBox="1"/>
          <p:nvPr/>
        </p:nvSpPr>
        <p:spPr>
          <a:xfrm>
            <a:off x="9605993" y="4130268"/>
            <a:ext cx="749301" cy="508001"/>
          </a:xfrm>
          <a:prstGeom prst="rect">
            <a:avLst/>
          </a:prstGeom>
          <a:solidFill>
            <a:srgbClr val="FFFFFF">
              <a:alpha val="5486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🦁❌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robabilistic Modelling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Probabilistic Modelling</a:t>
            </a:r>
          </a:p>
        </p:txBody>
      </p:sp>
      <p:sp>
        <p:nvSpPr>
          <p:cNvPr id="287" name="Attempt 2…"/>
          <p:cNvSpPr txBox="1"/>
          <p:nvPr>
            <p:ph type="body" sz="half" idx="4294967295"/>
          </p:nvPr>
        </p:nvSpPr>
        <p:spPr>
          <a:xfrm>
            <a:off x="673100" y="1691916"/>
            <a:ext cx="14182487" cy="214207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Attempt 2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Let us generate samples in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. We start by guessing.</a:t>
            </a:r>
          </a:p>
        </p:txBody>
      </p:sp>
      <p:sp>
        <p:nvSpPr>
          <p:cNvPr id="288" name="# def:…"/>
          <p:cNvSpPr/>
          <p:nvPr/>
        </p:nvSpPr>
        <p:spPr>
          <a:xfrm>
            <a:off x="891875" y="6649436"/>
            <a:ext cx="11245798" cy="2397561"/>
          </a:xfrm>
          <a:prstGeom prst="rect">
            <a:avLst/>
          </a:prstGeom>
          <a:solidFill>
            <a:srgbClr val="000000">
              <a:alpha val="5702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# def: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lin1 = Linear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in_features=</a:t>
            </a:r>
            <a:r>
              <a:rPr>
                <a:ln w="0" cap="flat">
                  <a:solidFill>
                    <a:srgbClr val="B5CEA8"/>
                  </a:solidFill>
                  <a:prstDash val="solid"/>
                  <a:miter lim="400000"/>
                </a:ln>
                <a:solidFill>
                  <a:srgbClr val="B5CEA8"/>
                </a:solidFill>
              </a:rPr>
              <a:t>1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out_features=4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lin2 = Linear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in_features=4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out_features=4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lin3 = nn.Linear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in_features=4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out_features=</a:t>
            </a:r>
            <a:r>
              <a:rPr>
                <a:ln w="0" cap="flat">
                  <a:solidFill>
                    <a:srgbClr val="B5CEA8"/>
                  </a:solidFill>
                  <a:prstDash val="solid"/>
                  <a:miter lim="400000"/>
                </a:ln>
                <a:solidFill>
                  <a:srgbClr val="B5CEA8"/>
                </a:solidFill>
              </a:rPr>
              <a:t>1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# forward(…):</a:t>
            </a:r>
            <a:endParaRPr>
              <a:ln w="0" cap="flat">
                <a:solidFill>
                  <a:srgbClr val="DCDCDC"/>
                </a:solidFill>
                <a:prstDash val="solid"/>
                <a:miter lim="400000"/>
              </a:ln>
              <a:solidFill>
                <a:srgbClr val="DCDCDC"/>
              </a:solidFill>
            </a:endParaR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random_input = torch.rand()</a:t>
            </a:r>
            <a:endParaRPr>
              <a:ln w="0" cap="flat">
                <a:solidFill>
                  <a:srgbClr val="DCDCDC"/>
                </a:solidFill>
                <a:prstDash val="solid"/>
                <a:miter lim="400000"/>
              </a:ln>
              <a:solidFill>
                <a:srgbClr val="DCDCDC"/>
              </a:solidFill>
            </a:endParaR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out = lin3(activ(lin2(activ(lin1(random_input)))))</a:t>
            </a:r>
          </a:p>
        </p:txBody>
      </p:sp>
      <p:sp>
        <p:nvSpPr>
          <p:cNvPr id="289" name="L1"/>
          <p:cNvSpPr/>
          <p:nvPr/>
        </p:nvSpPr>
        <p:spPr>
          <a:xfrm>
            <a:off x="3904203" y="3493013"/>
            <a:ext cx="482601" cy="1466338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L1</a:t>
            </a:r>
          </a:p>
        </p:txBody>
      </p:sp>
      <p:sp>
        <p:nvSpPr>
          <p:cNvPr id="290" name="Rounded Rectangle"/>
          <p:cNvSpPr/>
          <p:nvPr/>
        </p:nvSpPr>
        <p:spPr>
          <a:xfrm>
            <a:off x="1986120" y="3611096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91" name="Line"/>
          <p:cNvSpPr/>
          <p:nvPr/>
        </p:nvSpPr>
        <p:spPr>
          <a:xfrm flipV="1">
            <a:off x="2919762" y="4226182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2" name="random_input"/>
          <p:cNvSpPr txBox="1"/>
          <p:nvPr/>
        </p:nvSpPr>
        <p:spPr>
          <a:xfrm>
            <a:off x="1204816" y="4772700"/>
            <a:ext cx="204520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random_input</a:t>
            </a:r>
          </a:p>
        </p:txBody>
      </p:sp>
      <p:sp>
        <p:nvSpPr>
          <p:cNvPr id="293" name="L2"/>
          <p:cNvSpPr/>
          <p:nvPr/>
        </p:nvSpPr>
        <p:spPr>
          <a:xfrm>
            <a:off x="6680162" y="3493013"/>
            <a:ext cx="482601" cy="1466338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L2</a:t>
            </a:r>
          </a:p>
        </p:txBody>
      </p:sp>
      <p:sp>
        <p:nvSpPr>
          <p:cNvPr id="294" name="3.1.2.Generator"/>
          <p:cNvSpPr txBox="1"/>
          <p:nvPr/>
        </p:nvSpPr>
        <p:spPr>
          <a:xfrm>
            <a:off x="892527" y="6056468"/>
            <a:ext cx="2350822" cy="57150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rgbClr val="5E5E5E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3.1.2.Generator</a:t>
            </a:r>
          </a:p>
        </p:txBody>
      </p:sp>
      <p:pic>
        <p:nvPicPr>
          <p:cNvPr id="295" name="1.png" descr="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27120" y="5067359"/>
            <a:ext cx="1004508" cy="1004507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Line"/>
          <p:cNvSpPr/>
          <p:nvPr/>
        </p:nvSpPr>
        <p:spPr>
          <a:xfrm flipV="1">
            <a:off x="4580770" y="4226182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7" name="Rounded Rectangle"/>
          <p:cNvSpPr/>
          <p:nvPr/>
        </p:nvSpPr>
        <p:spPr>
          <a:xfrm>
            <a:off x="5308137" y="3611096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98" name="Text"/>
          <p:cNvSpPr txBox="1"/>
          <p:nvPr/>
        </p:nvSpPr>
        <p:spPr>
          <a:xfrm>
            <a:off x="5306292" y="4906023"/>
            <a:ext cx="486291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</m:oMath>
              </m:oMathPara>
            </a14:m>
          </a:p>
        </p:txBody>
      </p:sp>
      <p:sp>
        <p:nvSpPr>
          <p:cNvPr id="299" name="Line"/>
          <p:cNvSpPr/>
          <p:nvPr/>
        </p:nvSpPr>
        <p:spPr>
          <a:xfrm flipV="1">
            <a:off x="7356728" y="4216714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0" name="Rounded Rectangle"/>
          <p:cNvSpPr/>
          <p:nvPr/>
        </p:nvSpPr>
        <p:spPr>
          <a:xfrm>
            <a:off x="8054150" y="3601628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01" name="Text"/>
          <p:cNvSpPr txBox="1"/>
          <p:nvPr/>
        </p:nvSpPr>
        <p:spPr>
          <a:xfrm>
            <a:off x="8075860" y="4906023"/>
            <a:ext cx="486291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</m:oMath>
              </m:oMathPara>
            </a14:m>
          </a:p>
        </p:txBody>
      </p:sp>
      <p:sp>
        <p:nvSpPr>
          <p:cNvPr id="302" name="Line"/>
          <p:cNvSpPr/>
          <p:nvPr/>
        </p:nvSpPr>
        <p:spPr>
          <a:xfrm flipV="1">
            <a:off x="5968749" y="4226182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pic>
        <p:nvPicPr>
          <p:cNvPr id="303" name="2.png" descr="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5427" y="4520989"/>
            <a:ext cx="1753889" cy="1753889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L3"/>
          <p:cNvSpPr/>
          <p:nvPr/>
        </p:nvSpPr>
        <p:spPr>
          <a:xfrm>
            <a:off x="9384676" y="3493013"/>
            <a:ext cx="482601" cy="1466338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L3</a:t>
            </a:r>
          </a:p>
        </p:txBody>
      </p:sp>
      <p:sp>
        <p:nvSpPr>
          <p:cNvPr id="305" name="Line"/>
          <p:cNvSpPr/>
          <p:nvPr/>
        </p:nvSpPr>
        <p:spPr>
          <a:xfrm flipV="1">
            <a:off x="8694012" y="4216714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6" name="Rounded Rectangle"/>
          <p:cNvSpPr/>
          <p:nvPr/>
        </p:nvSpPr>
        <p:spPr>
          <a:xfrm>
            <a:off x="10758664" y="3611096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07" name="Line"/>
          <p:cNvSpPr/>
          <p:nvPr/>
        </p:nvSpPr>
        <p:spPr>
          <a:xfrm flipV="1">
            <a:off x="10085371" y="4216714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8" name="fake_x"/>
          <p:cNvSpPr txBox="1"/>
          <p:nvPr/>
        </p:nvSpPr>
        <p:spPr>
          <a:xfrm>
            <a:off x="10493843" y="4772700"/>
            <a:ext cx="101224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fake_x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robabilistic Modelling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Probabilistic Modelling</a:t>
            </a:r>
          </a:p>
        </p:txBody>
      </p:sp>
      <p:sp>
        <p:nvSpPr>
          <p:cNvPr id="311" name="Attempt 2…"/>
          <p:cNvSpPr txBox="1"/>
          <p:nvPr>
            <p:ph type="body" sz="quarter" idx="4294967295"/>
          </p:nvPr>
        </p:nvSpPr>
        <p:spPr>
          <a:xfrm>
            <a:off x="686684" y="1297969"/>
            <a:ext cx="14182487" cy="1525896"/>
          </a:xfrm>
          <a:prstGeom prst="rect">
            <a:avLst/>
          </a:prstGeom>
        </p:spPr>
        <p:txBody>
          <a:bodyPr/>
          <a:lstStyle/>
          <a:p>
            <a:pPr marL="365759" indent="-365759" defTabSz="438911">
              <a:spcBef>
                <a:spcPts val="3200"/>
              </a:spcBef>
              <a:defRPr spc="53" sz="2688">
                <a:solidFill>
                  <a:srgbClr val="000000"/>
                </a:solidFill>
              </a:defRPr>
            </a:pPr>
            <a:r>
              <a:t>Attempt 2</a:t>
            </a:r>
          </a:p>
          <a:p>
            <a:pPr lvl="1" marL="731519" indent="-365759" defTabSz="438911">
              <a:spcBef>
                <a:spcPts val="3200"/>
              </a:spcBef>
              <a:defRPr spc="53" sz="2688">
                <a:solidFill>
                  <a:srgbClr val="000000"/>
                </a:solidFill>
              </a:defRPr>
            </a:pPr>
            <a:r>
              <a:t>Generate samples in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- Then adjust model to maximise </a:t>
            </a:r>
            <a14:m>
              <m:oMath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sz="2800"/>
          </a:p>
        </p:txBody>
      </p:sp>
      <p:sp>
        <p:nvSpPr>
          <p:cNvPr id="312" name="# backward(…):…"/>
          <p:cNvSpPr/>
          <p:nvPr/>
        </p:nvSpPr>
        <p:spPr>
          <a:xfrm>
            <a:off x="633772" y="6660650"/>
            <a:ext cx="11245797" cy="2397561"/>
          </a:xfrm>
          <a:prstGeom prst="rect">
            <a:avLst/>
          </a:prstGeom>
          <a:solidFill>
            <a:srgbClr val="000000">
              <a:alpha val="5702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# backward(…):</a:t>
            </a:r>
            <a:endParaRPr>
              <a:ln w="0" cap="flat">
                <a:solidFill>
                  <a:srgbClr val="DCDCDC"/>
                </a:solidFill>
                <a:prstDash val="solid"/>
                <a:miter lim="400000"/>
              </a:ln>
              <a:solidFill>
                <a:srgbClr val="DCDCDC"/>
              </a:solidFill>
            </a:endParaR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fake_x = model_g(random_input)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fake_prob = logpdf_fn_t(fake_x.squeeze())   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loss = - fake_prob.mean()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loss.backward()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# adjust model according to grad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optim_g.step()</a:t>
            </a:r>
          </a:p>
          <a:p>
            <a:pPr algn="l">
              <a:lnSpc>
                <a:spcPts val="3200"/>
              </a:lnSpc>
              <a:defRPr sz="12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313" name="3.1.2.Generator-Naive Improve"/>
          <p:cNvSpPr txBox="1"/>
          <p:nvPr/>
        </p:nvSpPr>
        <p:spPr>
          <a:xfrm>
            <a:off x="629929" y="6094851"/>
            <a:ext cx="4451808" cy="57150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rgbClr val="5E5E5E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3.1.2.Generator-Naive Improve</a:t>
            </a:r>
          </a:p>
        </p:txBody>
      </p:sp>
      <p:sp>
        <p:nvSpPr>
          <p:cNvPr id="314" name="L1"/>
          <p:cNvSpPr/>
          <p:nvPr/>
        </p:nvSpPr>
        <p:spPr>
          <a:xfrm>
            <a:off x="3551009" y="2854547"/>
            <a:ext cx="482601" cy="1466337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L1</a:t>
            </a:r>
          </a:p>
        </p:txBody>
      </p:sp>
      <p:sp>
        <p:nvSpPr>
          <p:cNvPr id="315" name="Rounded Rectangle"/>
          <p:cNvSpPr/>
          <p:nvPr/>
        </p:nvSpPr>
        <p:spPr>
          <a:xfrm>
            <a:off x="1632926" y="2972629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16" name="Line"/>
          <p:cNvSpPr/>
          <p:nvPr/>
        </p:nvSpPr>
        <p:spPr>
          <a:xfrm flipV="1">
            <a:off x="2566568" y="3587715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7" name="random_input"/>
          <p:cNvSpPr txBox="1"/>
          <p:nvPr/>
        </p:nvSpPr>
        <p:spPr>
          <a:xfrm>
            <a:off x="851622" y="4134233"/>
            <a:ext cx="204520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random_input</a:t>
            </a:r>
          </a:p>
        </p:txBody>
      </p:sp>
      <p:sp>
        <p:nvSpPr>
          <p:cNvPr id="318" name="L2"/>
          <p:cNvSpPr/>
          <p:nvPr/>
        </p:nvSpPr>
        <p:spPr>
          <a:xfrm>
            <a:off x="6326967" y="2854547"/>
            <a:ext cx="482601" cy="1466337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L2</a:t>
            </a:r>
          </a:p>
        </p:txBody>
      </p:sp>
      <p:pic>
        <p:nvPicPr>
          <p:cNvPr id="319" name="1.png" descr="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3926" y="4428892"/>
            <a:ext cx="1004507" cy="1004507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Line"/>
          <p:cNvSpPr/>
          <p:nvPr/>
        </p:nvSpPr>
        <p:spPr>
          <a:xfrm flipV="1">
            <a:off x="4227576" y="3587715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21" name="Rounded Rectangle"/>
          <p:cNvSpPr/>
          <p:nvPr/>
        </p:nvSpPr>
        <p:spPr>
          <a:xfrm>
            <a:off x="4954942" y="2972629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22" name="Text"/>
          <p:cNvSpPr txBox="1"/>
          <p:nvPr/>
        </p:nvSpPr>
        <p:spPr>
          <a:xfrm>
            <a:off x="4953097" y="4267556"/>
            <a:ext cx="486291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</m:oMath>
              </m:oMathPara>
            </a14:m>
          </a:p>
        </p:txBody>
      </p:sp>
      <p:sp>
        <p:nvSpPr>
          <p:cNvPr id="323" name="Line"/>
          <p:cNvSpPr/>
          <p:nvPr/>
        </p:nvSpPr>
        <p:spPr>
          <a:xfrm flipV="1">
            <a:off x="7003534" y="3578247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24" name="Rounded Rectangle"/>
          <p:cNvSpPr/>
          <p:nvPr/>
        </p:nvSpPr>
        <p:spPr>
          <a:xfrm>
            <a:off x="7700956" y="2963162"/>
            <a:ext cx="482601" cy="1230172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25" name="Text"/>
          <p:cNvSpPr txBox="1"/>
          <p:nvPr/>
        </p:nvSpPr>
        <p:spPr>
          <a:xfrm>
            <a:off x="7722666" y="4267556"/>
            <a:ext cx="486291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</m:oMath>
              </m:oMathPara>
            </a14:m>
          </a:p>
        </p:txBody>
      </p:sp>
      <p:sp>
        <p:nvSpPr>
          <p:cNvPr id="326" name="Line"/>
          <p:cNvSpPr/>
          <p:nvPr/>
        </p:nvSpPr>
        <p:spPr>
          <a:xfrm flipV="1">
            <a:off x="5615555" y="3587715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27" name="L3"/>
          <p:cNvSpPr/>
          <p:nvPr/>
        </p:nvSpPr>
        <p:spPr>
          <a:xfrm>
            <a:off x="9031482" y="2854547"/>
            <a:ext cx="482601" cy="1466337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L3</a:t>
            </a:r>
          </a:p>
        </p:txBody>
      </p:sp>
      <p:sp>
        <p:nvSpPr>
          <p:cNvPr id="328" name="Line"/>
          <p:cNvSpPr/>
          <p:nvPr/>
        </p:nvSpPr>
        <p:spPr>
          <a:xfrm flipV="1">
            <a:off x="8340818" y="3578247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29" name="Rounded Rectangle"/>
          <p:cNvSpPr/>
          <p:nvPr/>
        </p:nvSpPr>
        <p:spPr>
          <a:xfrm>
            <a:off x="10405470" y="2972629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30" name="Line"/>
          <p:cNvSpPr/>
          <p:nvPr/>
        </p:nvSpPr>
        <p:spPr>
          <a:xfrm flipV="1">
            <a:off x="9732177" y="3578247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31" name="fake_x"/>
          <p:cNvSpPr txBox="1"/>
          <p:nvPr/>
        </p:nvSpPr>
        <p:spPr>
          <a:xfrm>
            <a:off x="10140649" y="4134233"/>
            <a:ext cx="101224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fake_x</a:t>
            </a:r>
          </a:p>
        </p:txBody>
      </p:sp>
      <p:sp>
        <p:nvSpPr>
          <p:cNvPr id="332" name="LOSS"/>
          <p:cNvSpPr/>
          <p:nvPr/>
        </p:nvSpPr>
        <p:spPr>
          <a:xfrm rot="16200000">
            <a:off x="11335387" y="3364536"/>
            <a:ext cx="1475096" cy="673879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LOSS </a:t>
            </a:r>
            <a14:m>
              <m:oMath>
                <m:r>
                  <a:rPr xmlns:a="http://schemas.openxmlformats.org/drawingml/2006/main" sz="22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2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2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2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sz="2000"/>
          </a:p>
        </p:txBody>
      </p:sp>
      <p:sp>
        <p:nvSpPr>
          <p:cNvPr id="333" name="Line"/>
          <p:cNvSpPr/>
          <p:nvPr/>
        </p:nvSpPr>
        <p:spPr>
          <a:xfrm flipV="1">
            <a:off x="11027962" y="3578247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34" name="Rounded Rectangle"/>
          <p:cNvSpPr/>
          <p:nvPr/>
        </p:nvSpPr>
        <p:spPr>
          <a:xfrm>
            <a:off x="11535457" y="5358127"/>
            <a:ext cx="1074956" cy="1009651"/>
          </a:xfrm>
          <a:prstGeom prst="roundRect">
            <a:avLst>
              <a:gd name="adj" fmla="val 23899"/>
            </a:avLst>
          </a:prstGeom>
          <a:solidFill>
            <a:srgbClr val="531B93">
              <a:alpha val="53418"/>
            </a:srgbClr>
          </a:solidFill>
          <a:ln w="50800">
            <a:solidFill>
              <a:srgbClr val="531B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35" name="Line"/>
          <p:cNvSpPr/>
          <p:nvPr/>
        </p:nvSpPr>
        <p:spPr>
          <a:xfrm>
            <a:off x="11566867" y="5615303"/>
            <a:ext cx="1012176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6" fill="norm" stroke="1" extrusionOk="0">
                <a:moveTo>
                  <a:pt x="0" y="21446"/>
                </a:moveTo>
                <a:cubicBezTo>
                  <a:pt x="1628" y="21433"/>
                  <a:pt x="3056" y="19027"/>
                  <a:pt x="3460" y="15577"/>
                </a:cubicBezTo>
                <a:cubicBezTo>
                  <a:pt x="3637" y="14064"/>
                  <a:pt x="3641" y="12298"/>
                  <a:pt x="4247" y="11420"/>
                </a:cubicBezTo>
                <a:cubicBezTo>
                  <a:pt x="6489" y="8169"/>
                  <a:pt x="7088" y="17287"/>
                  <a:pt x="8855" y="18005"/>
                </a:cubicBezTo>
                <a:cubicBezTo>
                  <a:pt x="13979" y="20085"/>
                  <a:pt x="9959" y="-154"/>
                  <a:pt x="13860" y="1"/>
                </a:cubicBezTo>
                <a:cubicBezTo>
                  <a:pt x="16481" y="106"/>
                  <a:pt x="16121" y="5287"/>
                  <a:pt x="16602" y="9868"/>
                </a:cubicBezTo>
                <a:cubicBezTo>
                  <a:pt x="17236" y="15909"/>
                  <a:pt x="19106" y="20964"/>
                  <a:pt x="21600" y="20958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36" name="Line"/>
          <p:cNvSpPr/>
          <p:nvPr/>
        </p:nvSpPr>
        <p:spPr>
          <a:xfrm flipH="1" flipV="1">
            <a:off x="12072935" y="4575780"/>
            <a:ext cx="1" cy="668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pic>
        <p:nvPicPr>
          <p:cNvPr id="337" name="3.png" descr="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3822" y="4675871"/>
            <a:ext cx="1525896" cy="1525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robabilistic Modelling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Probabilistic Modelling</a:t>
            </a:r>
          </a:p>
        </p:txBody>
      </p:sp>
      <p:sp>
        <p:nvSpPr>
          <p:cNvPr id="340" name="Attempt 2…"/>
          <p:cNvSpPr txBox="1"/>
          <p:nvPr>
            <p:ph type="body" sz="quarter" idx="4294967295"/>
          </p:nvPr>
        </p:nvSpPr>
        <p:spPr>
          <a:xfrm>
            <a:off x="686684" y="1297969"/>
            <a:ext cx="14182487" cy="1525896"/>
          </a:xfrm>
          <a:prstGeom prst="rect">
            <a:avLst/>
          </a:prstGeom>
        </p:spPr>
        <p:txBody>
          <a:bodyPr/>
          <a:lstStyle/>
          <a:p>
            <a:pPr marL="365759" indent="-365759" defTabSz="438911">
              <a:spcBef>
                <a:spcPts val="3200"/>
              </a:spcBef>
              <a:defRPr spc="53" sz="2688">
                <a:solidFill>
                  <a:srgbClr val="000000"/>
                </a:solidFill>
              </a:defRPr>
            </a:pPr>
            <a:r>
              <a:t>Attempt 2</a:t>
            </a:r>
          </a:p>
          <a:p>
            <a:pPr lvl="1" marL="731519" indent="-365759" defTabSz="438911">
              <a:spcBef>
                <a:spcPts val="3200"/>
              </a:spcBef>
              <a:defRPr spc="53" sz="2688">
                <a:solidFill>
                  <a:srgbClr val="000000"/>
                </a:solidFill>
              </a:defRPr>
            </a:pPr>
            <a:r>
              <a:t>Generate samples in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- Then adjust model to maximise </a:t>
            </a:r>
            <a14:m>
              <m:oMath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sz="2800"/>
          </a:p>
        </p:txBody>
      </p:sp>
      <p:sp>
        <p:nvSpPr>
          <p:cNvPr id="341" name="L1"/>
          <p:cNvSpPr/>
          <p:nvPr/>
        </p:nvSpPr>
        <p:spPr>
          <a:xfrm>
            <a:off x="3551009" y="2854547"/>
            <a:ext cx="482601" cy="1466337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L1</a:t>
            </a:r>
          </a:p>
        </p:txBody>
      </p:sp>
      <p:sp>
        <p:nvSpPr>
          <p:cNvPr id="342" name="Rounded Rectangle"/>
          <p:cNvSpPr/>
          <p:nvPr/>
        </p:nvSpPr>
        <p:spPr>
          <a:xfrm>
            <a:off x="1632926" y="2972629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43" name="Line"/>
          <p:cNvSpPr/>
          <p:nvPr/>
        </p:nvSpPr>
        <p:spPr>
          <a:xfrm flipV="1">
            <a:off x="2566568" y="3587715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44" name="random_input"/>
          <p:cNvSpPr txBox="1"/>
          <p:nvPr/>
        </p:nvSpPr>
        <p:spPr>
          <a:xfrm>
            <a:off x="851622" y="4134233"/>
            <a:ext cx="204520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random_input</a:t>
            </a:r>
          </a:p>
        </p:txBody>
      </p:sp>
      <p:sp>
        <p:nvSpPr>
          <p:cNvPr id="345" name="L2"/>
          <p:cNvSpPr/>
          <p:nvPr/>
        </p:nvSpPr>
        <p:spPr>
          <a:xfrm>
            <a:off x="6326967" y="2854547"/>
            <a:ext cx="482601" cy="1466337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L2</a:t>
            </a:r>
          </a:p>
        </p:txBody>
      </p:sp>
      <p:pic>
        <p:nvPicPr>
          <p:cNvPr id="346" name="1.png" descr="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3926" y="4428892"/>
            <a:ext cx="1004507" cy="1004507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e"/>
          <p:cNvSpPr/>
          <p:nvPr/>
        </p:nvSpPr>
        <p:spPr>
          <a:xfrm flipV="1">
            <a:off x="4227576" y="3587715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48" name="Rounded Rectangle"/>
          <p:cNvSpPr/>
          <p:nvPr/>
        </p:nvSpPr>
        <p:spPr>
          <a:xfrm>
            <a:off x="4954942" y="2972629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49" name="Text"/>
          <p:cNvSpPr txBox="1"/>
          <p:nvPr/>
        </p:nvSpPr>
        <p:spPr>
          <a:xfrm>
            <a:off x="4953097" y="4267556"/>
            <a:ext cx="486291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</m:oMath>
              </m:oMathPara>
            </a14:m>
          </a:p>
        </p:txBody>
      </p:sp>
      <p:sp>
        <p:nvSpPr>
          <p:cNvPr id="350" name="Line"/>
          <p:cNvSpPr/>
          <p:nvPr/>
        </p:nvSpPr>
        <p:spPr>
          <a:xfrm flipV="1">
            <a:off x="7003534" y="3578247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51" name="Rounded Rectangle"/>
          <p:cNvSpPr/>
          <p:nvPr/>
        </p:nvSpPr>
        <p:spPr>
          <a:xfrm>
            <a:off x="7700956" y="2963162"/>
            <a:ext cx="482601" cy="1230172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52" name="Text"/>
          <p:cNvSpPr txBox="1"/>
          <p:nvPr/>
        </p:nvSpPr>
        <p:spPr>
          <a:xfrm>
            <a:off x="7722666" y="4267556"/>
            <a:ext cx="486291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</m:oMath>
              </m:oMathPara>
            </a14:m>
          </a:p>
        </p:txBody>
      </p:sp>
      <p:sp>
        <p:nvSpPr>
          <p:cNvPr id="353" name="Line"/>
          <p:cNvSpPr/>
          <p:nvPr/>
        </p:nvSpPr>
        <p:spPr>
          <a:xfrm flipV="1">
            <a:off x="5615555" y="3587715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54" name="L3"/>
          <p:cNvSpPr/>
          <p:nvPr/>
        </p:nvSpPr>
        <p:spPr>
          <a:xfrm>
            <a:off x="9031482" y="2854547"/>
            <a:ext cx="482601" cy="1466337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L3</a:t>
            </a:r>
          </a:p>
        </p:txBody>
      </p:sp>
      <p:sp>
        <p:nvSpPr>
          <p:cNvPr id="355" name="Line"/>
          <p:cNvSpPr/>
          <p:nvPr/>
        </p:nvSpPr>
        <p:spPr>
          <a:xfrm flipV="1">
            <a:off x="8340818" y="3578247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56" name="Rounded Rectangle"/>
          <p:cNvSpPr/>
          <p:nvPr/>
        </p:nvSpPr>
        <p:spPr>
          <a:xfrm>
            <a:off x="10405470" y="2972629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57" name="Line"/>
          <p:cNvSpPr/>
          <p:nvPr/>
        </p:nvSpPr>
        <p:spPr>
          <a:xfrm flipV="1">
            <a:off x="9732177" y="3578247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58" name="fake_x"/>
          <p:cNvSpPr txBox="1"/>
          <p:nvPr/>
        </p:nvSpPr>
        <p:spPr>
          <a:xfrm>
            <a:off x="10140649" y="4134233"/>
            <a:ext cx="101224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fake_x</a:t>
            </a:r>
          </a:p>
        </p:txBody>
      </p:sp>
      <p:sp>
        <p:nvSpPr>
          <p:cNvPr id="359" name="LOSS"/>
          <p:cNvSpPr/>
          <p:nvPr/>
        </p:nvSpPr>
        <p:spPr>
          <a:xfrm rot="16200000">
            <a:off x="11335387" y="3364536"/>
            <a:ext cx="1475096" cy="673879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LOSS </a:t>
            </a:r>
            <a14:m>
              <m:oMath>
                <m:r>
                  <a:rPr xmlns:a="http://schemas.openxmlformats.org/drawingml/2006/main" sz="22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2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2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2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sz="2000"/>
          </a:p>
        </p:txBody>
      </p:sp>
      <p:sp>
        <p:nvSpPr>
          <p:cNvPr id="360" name="Line"/>
          <p:cNvSpPr/>
          <p:nvPr/>
        </p:nvSpPr>
        <p:spPr>
          <a:xfrm flipV="1">
            <a:off x="11027962" y="3578247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1" name="Line"/>
          <p:cNvSpPr/>
          <p:nvPr/>
        </p:nvSpPr>
        <p:spPr>
          <a:xfrm>
            <a:off x="11566867" y="5615303"/>
            <a:ext cx="1012176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6" fill="norm" stroke="1" extrusionOk="0">
                <a:moveTo>
                  <a:pt x="0" y="21446"/>
                </a:moveTo>
                <a:cubicBezTo>
                  <a:pt x="1628" y="21433"/>
                  <a:pt x="3056" y="19027"/>
                  <a:pt x="3460" y="15577"/>
                </a:cubicBezTo>
                <a:cubicBezTo>
                  <a:pt x="3637" y="14064"/>
                  <a:pt x="3641" y="12298"/>
                  <a:pt x="4247" y="11420"/>
                </a:cubicBezTo>
                <a:cubicBezTo>
                  <a:pt x="6489" y="8169"/>
                  <a:pt x="7088" y="17287"/>
                  <a:pt x="8855" y="18005"/>
                </a:cubicBezTo>
                <a:cubicBezTo>
                  <a:pt x="13979" y="20085"/>
                  <a:pt x="9959" y="-154"/>
                  <a:pt x="13860" y="1"/>
                </a:cubicBezTo>
                <a:cubicBezTo>
                  <a:pt x="16481" y="106"/>
                  <a:pt x="16121" y="5287"/>
                  <a:pt x="16602" y="9868"/>
                </a:cubicBezTo>
                <a:cubicBezTo>
                  <a:pt x="17236" y="15909"/>
                  <a:pt x="19106" y="20964"/>
                  <a:pt x="21600" y="20958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2" name="Line"/>
          <p:cNvSpPr/>
          <p:nvPr/>
        </p:nvSpPr>
        <p:spPr>
          <a:xfrm flipH="1" flipV="1">
            <a:off x="12072935" y="4575780"/>
            <a:ext cx="1" cy="668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pic>
        <p:nvPicPr>
          <p:cNvPr id="363" name="3.png" descr="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3822" y="4675871"/>
            <a:ext cx="1525896" cy="1525896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Q: Your opinion about Attempt 2.…"/>
          <p:cNvSpPr/>
          <p:nvPr/>
        </p:nvSpPr>
        <p:spPr>
          <a:xfrm>
            <a:off x="796032" y="5519966"/>
            <a:ext cx="9346581" cy="3869983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Your opinion about Attempt 2.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Yes, this procedure will work and produce </a:t>
            </a:r>
            <a14:m>
              <m:oMath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∼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No, since the input is random, there is nothing to be learned, because the “desired” processing the generator model learns for one input will not apply in the next time.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No, the model will only try to “push” every input into a region where </a:t>
            </a:r>
            <a14:m>
              <m:oMath>
                <m:sSub>
                  <m:e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has maximum value (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modes</a:t>
            </a:r>
            <a:r>
              <a:t>).</a:t>
            </a:r>
          </a:p>
        </p:txBody>
      </p:sp>
      <p:sp>
        <p:nvSpPr>
          <p:cNvPr id="365" name="Rectangle"/>
          <p:cNvSpPr/>
          <p:nvPr/>
        </p:nvSpPr>
        <p:spPr>
          <a:xfrm>
            <a:off x="852006" y="8452170"/>
            <a:ext cx="9451187" cy="811427"/>
          </a:xfrm>
          <a:prstGeom prst="rect">
            <a:avLst/>
          </a:prstGeom>
          <a:ln w="63500">
            <a:solidFill>
              <a:schemeClr val="accent3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6" name="Rounded Rectangle"/>
          <p:cNvSpPr/>
          <p:nvPr/>
        </p:nvSpPr>
        <p:spPr>
          <a:xfrm>
            <a:off x="11535457" y="5358127"/>
            <a:ext cx="1074956" cy="1009651"/>
          </a:xfrm>
          <a:prstGeom prst="roundRect">
            <a:avLst>
              <a:gd name="adj" fmla="val 23899"/>
            </a:avLst>
          </a:prstGeom>
          <a:solidFill>
            <a:srgbClr val="531B93">
              <a:alpha val="53418"/>
            </a:srgbClr>
          </a:solidFill>
          <a:ln w="50800">
            <a:solidFill>
              <a:srgbClr val="531B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robabilistic Modelling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Probabilistic Modelling</a:t>
            </a:r>
          </a:p>
        </p:txBody>
      </p:sp>
      <p:sp>
        <p:nvSpPr>
          <p:cNvPr id="369" name="Attempt 3…"/>
          <p:cNvSpPr txBox="1"/>
          <p:nvPr>
            <p:ph type="body" sz="quarter" idx="4294967295"/>
          </p:nvPr>
        </p:nvSpPr>
        <p:spPr>
          <a:xfrm>
            <a:off x="686684" y="1297969"/>
            <a:ext cx="14182487" cy="152589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800"/>
              </a:spcBef>
              <a:defRPr>
                <a:solidFill>
                  <a:srgbClr val="000000"/>
                </a:solidFill>
              </a:defRPr>
            </a:pPr>
            <a:r>
              <a:t>Attempt 3</a:t>
            </a:r>
          </a:p>
          <a:p>
            <a:pPr lvl="1">
              <a:spcBef>
                <a:spcPts val="600"/>
              </a:spcBef>
              <a:defRPr>
                <a:solidFill>
                  <a:srgbClr val="000000"/>
                </a:solidFill>
              </a:defRPr>
            </a:pPr>
            <a:r>
              <a:t>Generate samples in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- Then adjust model to maximise </a:t>
            </a:r>
            <a14:m>
              <m:oMath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370" name="def fit_fake_density(fake_density_model, fake_samples, x_values):…"/>
          <p:cNvSpPr/>
          <p:nvPr/>
        </p:nvSpPr>
        <p:spPr>
          <a:xfrm>
            <a:off x="633247" y="6197999"/>
            <a:ext cx="11260482" cy="2866733"/>
          </a:xfrm>
          <a:prstGeom prst="rect">
            <a:avLst/>
          </a:prstGeom>
          <a:solidFill>
            <a:srgbClr val="000000">
              <a:alpha val="5702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9CDCFE"/>
                  </a:solidFill>
                  <a:prstDash val="solid"/>
                  <a:miter lim="400000"/>
                </a:ln>
                <a:solidFill>
                  <a:srgbClr val="9CDCF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569CD6"/>
                  </a:solidFill>
                  <a:prstDash val="solid"/>
                  <a:miter lim="400000"/>
                </a:ln>
                <a:solidFill>
                  <a:srgbClr val="569CD6"/>
                </a:solidFill>
              </a:rPr>
              <a:t>def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</a:t>
            </a:r>
            <a:r>
              <a:rPr>
                <a:ln w="0" cap="flat">
                  <a:solidFill>
                    <a:srgbClr val="DCDCAA"/>
                  </a:solidFill>
                  <a:prstDash val="solid"/>
                  <a:miter lim="400000"/>
                </a:ln>
                <a:solidFill>
                  <a:srgbClr val="DCDCAA"/>
                </a:solidFill>
              </a:rPr>
              <a:t>fit_fake_density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(</a:t>
            </a:r>
            <a:r>
              <a:t>fake_density_model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, </a:t>
            </a:r>
            <a:r>
              <a:t>fake_samples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, </a:t>
            </a:r>
            <a:r>
              <a:t>x_values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):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</a:t>
            </a:r>
            <a:r>
              <a:t># make mixing true/false sample dataset, 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# x_values are from X-space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train_dataset = FakeSampleInXSpaceDataset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fake_samples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x_values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</a:t>
            </a:r>
            <a:r>
              <a:rPr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</a:rPr>
              <a:t># in training …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pred = fake_density_model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x.unsqueeze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dim=</a:t>
            </a:r>
            <a:r>
              <a:rPr>
                <a:ln w="0" cap="flat">
                  <a:solidFill>
                    <a:srgbClr val="B5CEA8"/>
                  </a:solidFill>
                  <a:prstDash val="solid"/>
                  <a:miter lim="400000"/>
                </a:ln>
                <a:solidFill>
                  <a:srgbClr val="B5CEA8"/>
                </a:solidFill>
              </a:rPr>
              <a:t>1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loss =  criterion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pred.squeeze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(),</a:t>
            </a:r>
            <a:r>
              <a:t> y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  <a:r>
              <a:t> </a:t>
            </a:r>
            <a:r>
              <a:rPr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</a:rPr>
              <a:t># pred: probability of being true samples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loss.backward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optim.step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</a:t>
            </a:r>
          </a:p>
        </p:txBody>
      </p:sp>
      <p:sp>
        <p:nvSpPr>
          <p:cNvPr id="371" name="3.1.2.Disciminator"/>
          <p:cNvSpPr txBox="1"/>
          <p:nvPr/>
        </p:nvSpPr>
        <p:spPr>
          <a:xfrm>
            <a:off x="593001" y="5647474"/>
            <a:ext cx="2649221" cy="57150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rgbClr val="5E5E5E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3.1.2.Disciminator</a:t>
            </a:r>
          </a:p>
        </p:txBody>
      </p:sp>
      <p:sp>
        <p:nvSpPr>
          <p:cNvPr id="372" name="G"/>
          <p:cNvSpPr/>
          <p:nvPr/>
        </p:nvSpPr>
        <p:spPr>
          <a:xfrm>
            <a:off x="2360431" y="3873719"/>
            <a:ext cx="482601" cy="69850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373" name="Line"/>
          <p:cNvSpPr/>
          <p:nvPr/>
        </p:nvSpPr>
        <p:spPr>
          <a:xfrm>
            <a:off x="1899556" y="4222969"/>
            <a:ext cx="2853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376" name="Group"/>
          <p:cNvGrpSpPr/>
          <p:nvPr/>
        </p:nvGrpSpPr>
        <p:grpSpPr>
          <a:xfrm>
            <a:off x="1264321" y="3937219"/>
            <a:ext cx="482601" cy="571501"/>
            <a:chOff x="0" y="0"/>
            <a:chExt cx="482600" cy="571500"/>
          </a:xfrm>
        </p:grpSpPr>
        <p:sp>
          <p:nvSpPr>
            <p:cNvPr id="374" name="Rounded Rectangle"/>
            <p:cNvSpPr/>
            <p:nvPr/>
          </p:nvSpPr>
          <p:spPr>
            <a:xfrm>
              <a:off x="0" y="0"/>
              <a:ext cx="482600" cy="571500"/>
            </a:xfrm>
            <a:prstGeom prst="roundRect">
              <a:avLst>
                <a:gd name="adj" fmla="val 50000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75" name="z"/>
            <p:cNvSpPr txBox="1"/>
            <p:nvPr/>
          </p:nvSpPr>
          <p:spPr>
            <a:xfrm>
              <a:off x="113588" y="25400"/>
              <a:ext cx="255424" cy="520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z</a:t>
              </a:r>
            </a:p>
          </p:txBody>
        </p:sp>
      </p:grpSp>
      <p:sp>
        <p:nvSpPr>
          <p:cNvPr id="377" name="Line"/>
          <p:cNvSpPr/>
          <p:nvPr/>
        </p:nvSpPr>
        <p:spPr>
          <a:xfrm flipV="1">
            <a:off x="3017664" y="4222969"/>
            <a:ext cx="26162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8" name="Rounded Rectangle"/>
          <p:cNvSpPr/>
          <p:nvPr/>
        </p:nvSpPr>
        <p:spPr>
          <a:xfrm>
            <a:off x="3353340" y="3743544"/>
            <a:ext cx="482601" cy="958851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79" name="fake"/>
          <p:cNvSpPr txBox="1"/>
          <p:nvPr/>
        </p:nvSpPr>
        <p:spPr>
          <a:xfrm rot="16200000">
            <a:off x="3237465" y="3962619"/>
            <a:ext cx="70165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fake</a:t>
            </a:r>
          </a:p>
        </p:txBody>
      </p:sp>
      <p:sp>
        <p:nvSpPr>
          <p:cNvPr id="380" name="Density estimator"/>
          <p:cNvSpPr/>
          <p:nvPr/>
        </p:nvSpPr>
        <p:spPr>
          <a:xfrm>
            <a:off x="4288123" y="3743544"/>
            <a:ext cx="1545247" cy="90805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Density estimator</a:t>
            </a:r>
          </a:p>
        </p:txBody>
      </p:sp>
      <p:sp>
        <p:nvSpPr>
          <p:cNvPr id="381" name="Line"/>
          <p:cNvSpPr/>
          <p:nvPr/>
        </p:nvSpPr>
        <p:spPr>
          <a:xfrm flipV="1">
            <a:off x="3899833" y="4222969"/>
            <a:ext cx="3142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384" name="Group"/>
          <p:cNvGrpSpPr/>
          <p:nvPr/>
        </p:nvGrpSpPr>
        <p:grpSpPr>
          <a:xfrm>
            <a:off x="6602560" y="4944579"/>
            <a:ext cx="1074955" cy="1009651"/>
            <a:chOff x="0" y="0"/>
            <a:chExt cx="1074954" cy="1009650"/>
          </a:xfrm>
        </p:grpSpPr>
        <p:sp>
          <p:nvSpPr>
            <p:cNvPr id="382" name="Line"/>
            <p:cNvSpPr/>
            <p:nvPr/>
          </p:nvSpPr>
          <p:spPr>
            <a:xfrm>
              <a:off x="31409" y="257175"/>
              <a:ext cx="1012176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fill="norm" stroke="1" extrusionOk="0">
                  <a:moveTo>
                    <a:pt x="0" y="21446"/>
                  </a:moveTo>
                  <a:cubicBezTo>
                    <a:pt x="1628" y="21433"/>
                    <a:pt x="3056" y="19027"/>
                    <a:pt x="3460" y="15577"/>
                  </a:cubicBezTo>
                  <a:cubicBezTo>
                    <a:pt x="3637" y="14064"/>
                    <a:pt x="3641" y="12298"/>
                    <a:pt x="4247" y="11420"/>
                  </a:cubicBezTo>
                  <a:cubicBezTo>
                    <a:pt x="6489" y="8169"/>
                    <a:pt x="7088" y="17287"/>
                    <a:pt x="8855" y="18005"/>
                  </a:cubicBezTo>
                  <a:cubicBezTo>
                    <a:pt x="13979" y="20085"/>
                    <a:pt x="9959" y="-154"/>
                    <a:pt x="13860" y="1"/>
                  </a:cubicBezTo>
                  <a:cubicBezTo>
                    <a:pt x="16481" y="106"/>
                    <a:pt x="16121" y="5287"/>
                    <a:pt x="16602" y="9868"/>
                  </a:cubicBezTo>
                  <a:cubicBezTo>
                    <a:pt x="17236" y="15909"/>
                    <a:pt x="19106" y="20964"/>
                    <a:pt x="21600" y="20958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383" name="Rounded Rectangle"/>
            <p:cNvSpPr/>
            <p:nvPr/>
          </p:nvSpPr>
          <p:spPr>
            <a:xfrm>
              <a:off x="0" y="0"/>
              <a:ext cx="1074955" cy="1009650"/>
            </a:xfrm>
            <a:prstGeom prst="roundRect">
              <a:avLst>
                <a:gd name="adj" fmla="val 23899"/>
              </a:avLst>
            </a:prstGeom>
            <a:solidFill>
              <a:srgbClr val="531B93">
                <a:alpha val="53418"/>
              </a:srgbClr>
            </a:solidFill>
            <a:ln w="50800" cap="flat">
              <a:solidFill>
                <a:srgbClr val="531B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</p:grpSp>
      <p:grpSp>
        <p:nvGrpSpPr>
          <p:cNvPr id="387" name="Group"/>
          <p:cNvGrpSpPr/>
          <p:nvPr/>
        </p:nvGrpSpPr>
        <p:grpSpPr>
          <a:xfrm>
            <a:off x="6602560" y="3718144"/>
            <a:ext cx="1074955" cy="1009651"/>
            <a:chOff x="0" y="0"/>
            <a:chExt cx="1074954" cy="1009650"/>
          </a:xfrm>
        </p:grpSpPr>
        <p:sp>
          <p:nvSpPr>
            <p:cNvPr id="385" name="Rounded Rectangle"/>
            <p:cNvSpPr/>
            <p:nvPr/>
          </p:nvSpPr>
          <p:spPr>
            <a:xfrm>
              <a:off x="0" y="0"/>
              <a:ext cx="1074955" cy="1009650"/>
            </a:xfrm>
            <a:prstGeom prst="roundRect">
              <a:avLst>
                <a:gd name="adj" fmla="val 23899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86" name="Line"/>
            <p:cNvSpPr/>
            <p:nvPr/>
          </p:nvSpPr>
          <p:spPr>
            <a:xfrm>
              <a:off x="76801" y="342038"/>
              <a:ext cx="922179" cy="325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fill="norm" stroke="1" extrusionOk="0">
                  <a:moveTo>
                    <a:pt x="0" y="21479"/>
                  </a:moveTo>
                  <a:cubicBezTo>
                    <a:pt x="2055" y="21095"/>
                    <a:pt x="2789" y="14522"/>
                    <a:pt x="3927" y="9703"/>
                  </a:cubicBezTo>
                  <a:cubicBezTo>
                    <a:pt x="5330" y="3762"/>
                    <a:pt x="7717" y="369"/>
                    <a:pt x="10253" y="25"/>
                  </a:cubicBezTo>
                  <a:cubicBezTo>
                    <a:pt x="11326" y="-121"/>
                    <a:pt x="12442" y="354"/>
                    <a:pt x="13206" y="2465"/>
                  </a:cubicBezTo>
                  <a:cubicBezTo>
                    <a:pt x="14420" y="5824"/>
                    <a:pt x="14108" y="11474"/>
                    <a:pt x="15086" y="15312"/>
                  </a:cubicBezTo>
                  <a:cubicBezTo>
                    <a:pt x="16476" y="20763"/>
                    <a:pt x="19197" y="19786"/>
                    <a:pt x="21600" y="19778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88" name="estimated   from…"/>
          <p:cNvSpPr txBox="1"/>
          <p:nvPr/>
        </p:nvSpPr>
        <p:spPr>
          <a:xfrm>
            <a:off x="6107752" y="2669258"/>
            <a:ext cx="2623416" cy="981805"/>
          </a:xfrm>
          <a:prstGeom prst="rect">
            <a:avLst/>
          </a:prstGeom>
          <a:solidFill>
            <a:srgbClr val="FFFFFF">
              <a:alpha val="51822"/>
            </a:srgb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estimated </a:t>
            </a:r>
            <a14:m>
              <m:oMath>
                <m:r>
                  <a:rPr xmlns:a="http://schemas.openxmlformats.org/drawingml/2006/main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 from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fake samples</a:t>
            </a:r>
          </a:p>
        </p:txBody>
      </p:sp>
      <p:sp>
        <p:nvSpPr>
          <p:cNvPr id="389" name="Line"/>
          <p:cNvSpPr/>
          <p:nvPr/>
        </p:nvSpPr>
        <p:spPr>
          <a:xfrm flipV="1">
            <a:off x="6074817" y="4222969"/>
            <a:ext cx="31423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0" name="Line"/>
          <p:cNvSpPr/>
          <p:nvPr/>
        </p:nvSpPr>
        <p:spPr>
          <a:xfrm flipV="1">
            <a:off x="7939096" y="4222969"/>
            <a:ext cx="3142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1" name="Line"/>
          <p:cNvSpPr/>
          <p:nvPr/>
        </p:nvSpPr>
        <p:spPr>
          <a:xfrm flipV="1">
            <a:off x="7939096" y="5391369"/>
            <a:ext cx="3142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2" name="LOSS"/>
          <p:cNvSpPr/>
          <p:nvPr/>
        </p:nvSpPr>
        <p:spPr>
          <a:xfrm>
            <a:off x="8399970" y="3869818"/>
            <a:ext cx="2959508" cy="1652755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LOSS </a:t>
            </a:r>
            <a14:m>
              <m:oMath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|</m:t>
                </m:r>
              </m:oMath>
            </a14:m>
            <a:endParaRPr sz="2400"/>
          </a:p>
        </p:txBody>
      </p:sp>
      <p:sp>
        <p:nvSpPr>
          <p:cNvPr id="393" name="Line"/>
          <p:cNvSpPr/>
          <p:nvPr/>
        </p:nvSpPr>
        <p:spPr>
          <a:xfrm>
            <a:off x="5479624" y="4633664"/>
            <a:ext cx="109334" cy="1542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831" h="21600" fill="norm" stroke="1" extrusionOk="0">
                <a:moveTo>
                  <a:pt x="0" y="0"/>
                </a:moveTo>
                <a:cubicBezTo>
                  <a:pt x="13263" y="3257"/>
                  <a:pt x="18306" y="6765"/>
                  <a:pt x="14698" y="10228"/>
                </a:cubicBezTo>
                <a:cubicBezTo>
                  <a:pt x="10672" y="14090"/>
                  <a:pt x="-3294" y="17883"/>
                  <a:pt x="8981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4" name="Rounded Rectangle"/>
          <p:cNvSpPr/>
          <p:nvPr/>
        </p:nvSpPr>
        <p:spPr>
          <a:xfrm>
            <a:off x="4405379" y="5167656"/>
            <a:ext cx="482601" cy="958851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95" name="true"/>
          <p:cNvSpPr txBox="1"/>
          <p:nvPr/>
        </p:nvSpPr>
        <p:spPr>
          <a:xfrm rot="16200000">
            <a:off x="4300935" y="5361331"/>
            <a:ext cx="67879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396" name="Line"/>
          <p:cNvSpPr/>
          <p:nvPr/>
        </p:nvSpPr>
        <p:spPr>
          <a:xfrm flipH="1" flipV="1">
            <a:off x="4646679" y="4668036"/>
            <a:ext cx="1" cy="4281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robabilistic Modelling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Probabilistic Modelling</a:t>
            </a:r>
          </a:p>
        </p:txBody>
      </p:sp>
      <p:sp>
        <p:nvSpPr>
          <p:cNvPr id="399" name="Attempt 3…"/>
          <p:cNvSpPr txBox="1"/>
          <p:nvPr>
            <p:ph type="body" sz="quarter" idx="4294967295"/>
          </p:nvPr>
        </p:nvSpPr>
        <p:spPr>
          <a:xfrm>
            <a:off x="686684" y="1297969"/>
            <a:ext cx="14182487" cy="152589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800"/>
              </a:spcBef>
              <a:defRPr>
                <a:solidFill>
                  <a:srgbClr val="000000"/>
                </a:solidFill>
              </a:defRPr>
            </a:pPr>
            <a:r>
              <a:t>Attempt 3</a:t>
            </a:r>
          </a:p>
          <a:p>
            <a:pPr lvl="1">
              <a:spcBef>
                <a:spcPts val="600"/>
              </a:spcBef>
              <a:defRPr>
                <a:solidFill>
                  <a:srgbClr val="000000"/>
                </a:solidFill>
              </a:defRPr>
            </a:pPr>
            <a:r>
              <a:t>Generate samples in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- Then adjust model to maximise </a:t>
            </a:r>
            <a14:m>
              <m:oMath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400" name="3.1.2.Disciminator + Train G"/>
          <p:cNvSpPr txBox="1"/>
          <p:nvPr/>
        </p:nvSpPr>
        <p:spPr>
          <a:xfrm>
            <a:off x="906183" y="4068090"/>
            <a:ext cx="4004057" cy="57150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rgbClr val="5E5E5E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3.1.2.Disciminator + Train G</a:t>
            </a:r>
          </a:p>
        </p:txBody>
      </p:sp>
      <p:sp>
        <p:nvSpPr>
          <p:cNvPr id="401" name="G"/>
          <p:cNvSpPr/>
          <p:nvPr/>
        </p:nvSpPr>
        <p:spPr>
          <a:xfrm>
            <a:off x="4036831" y="3063389"/>
            <a:ext cx="482601" cy="57150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402" name="Line"/>
          <p:cNvSpPr/>
          <p:nvPr/>
        </p:nvSpPr>
        <p:spPr>
          <a:xfrm>
            <a:off x="3575956" y="3349139"/>
            <a:ext cx="2853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405" name="Group"/>
          <p:cNvGrpSpPr/>
          <p:nvPr/>
        </p:nvGrpSpPr>
        <p:grpSpPr>
          <a:xfrm>
            <a:off x="2940721" y="3063389"/>
            <a:ext cx="482601" cy="571501"/>
            <a:chOff x="0" y="0"/>
            <a:chExt cx="482600" cy="571500"/>
          </a:xfrm>
        </p:grpSpPr>
        <p:sp>
          <p:nvSpPr>
            <p:cNvPr id="403" name="Rounded Rectangle"/>
            <p:cNvSpPr/>
            <p:nvPr/>
          </p:nvSpPr>
          <p:spPr>
            <a:xfrm>
              <a:off x="0" y="0"/>
              <a:ext cx="482600" cy="571500"/>
            </a:xfrm>
            <a:prstGeom prst="roundRect">
              <a:avLst>
                <a:gd name="adj" fmla="val 50000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404" name="z"/>
            <p:cNvSpPr txBox="1"/>
            <p:nvPr/>
          </p:nvSpPr>
          <p:spPr>
            <a:xfrm>
              <a:off x="113588" y="25400"/>
              <a:ext cx="255424" cy="520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z</a:t>
              </a:r>
            </a:p>
          </p:txBody>
        </p:sp>
      </p:grpSp>
      <p:sp>
        <p:nvSpPr>
          <p:cNvPr id="406" name="Line"/>
          <p:cNvSpPr/>
          <p:nvPr/>
        </p:nvSpPr>
        <p:spPr>
          <a:xfrm flipV="1">
            <a:off x="4694064" y="3349139"/>
            <a:ext cx="26162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07" name="Rounded Rectangle"/>
          <p:cNvSpPr/>
          <p:nvPr/>
        </p:nvSpPr>
        <p:spPr>
          <a:xfrm>
            <a:off x="5029740" y="2869714"/>
            <a:ext cx="482601" cy="958851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08" name="fake"/>
          <p:cNvSpPr txBox="1"/>
          <p:nvPr/>
        </p:nvSpPr>
        <p:spPr>
          <a:xfrm rot="16200000">
            <a:off x="4913865" y="3088789"/>
            <a:ext cx="70165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fake</a:t>
            </a:r>
          </a:p>
        </p:txBody>
      </p:sp>
      <p:sp>
        <p:nvSpPr>
          <p:cNvPr id="409" name="D"/>
          <p:cNvSpPr/>
          <p:nvPr/>
        </p:nvSpPr>
        <p:spPr>
          <a:xfrm>
            <a:off x="5951823" y="3063389"/>
            <a:ext cx="482601" cy="57150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5576233" y="3349139"/>
            <a:ext cx="3142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11" name="Line"/>
          <p:cNvSpPr/>
          <p:nvPr/>
        </p:nvSpPr>
        <p:spPr>
          <a:xfrm flipV="1">
            <a:off x="6670584" y="3349139"/>
            <a:ext cx="31423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12" name="LOSS"/>
          <p:cNvSpPr/>
          <p:nvPr/>
        </p:nvSpPr>
        <p:spPr>
          <a:xfrm>
            <a:off x="7133819" y="2869714"/>
            <a:ext cx="2959508" cy="95885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LOSS </a:t>
            </a:r>
            <a14:m>
              <m:oMath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|</m:t>
                </m:r>
              </m:oMath>
            </a14:m>
            <a:endParaRPr sz="2400"/>
          </a:p>
        </p:txBody>
      </p:sp>
      <p:sp>
        <p:nvSpPr>
          <p:cNvPr id="413" name="Line"/>
          <p:cNvSpPr/>
          <p:nvPr/>
        </p:nvSpPr>
        <p:spPr>
          <a:xfrm>
            <a:off x="4305006" y="2614833"/>
            <a:ext cx="4061203" cy="465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25" fill="norm" stroke="1" extrusionOk="0">
                <a:moveTo>
                  <a:pt x="21600" y="9090"/>
                </a:moveTo>
                <a:cubicBezTo>
                  <a:pt x="17826" y="9944"/>
                  <a:pt x="14050" y="8120"/>
                  <a:pt x="10333" y="3646"/>
                </a:cubicBezTo>
                <a:cubicBezTo>
                  <a:pt x="6432" y="-1049"/>
                  <a:pt x="2025" y="-4875"/>
                  <a:pt x="0" y="16725"/>
                </a:cubicBezTo>
              </a:path>
            </a:pathLst>
          </a:custGeom>
          <a:ln w="76200">
            <a:solidFill>
              <a:schemeClr val="accent3">
                <a:hueOff val="57139"/>
                <a:satOff val="2268"/>
                <a:lumOff val="-11408"/>
              </a:schemeClr>
            </a:solidFill>
            <a:prstDash val="sysDot"/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416" name="Group"/>
          <p:cNvGrpSpPr/>
          <p:nvPr/>
        </p:nvGrpSpPr>
        <p:grpSpPr>
          <a:xfrm>
            <a:off x="5831953" y="3874415"/>
            <a:ext cx="520701" cy="958851"/>
            <a:chOff x="0" y="0"/>
            <a:chExt cx="520700" cy="958850"/>
          </a:xfrm>
        </p:grpSpPr>
        <p:sp>
          <p:nvSpPr>
            <p:cNvPr id="414" name="Rounded Rectangle"/>
            <p:cNvSpPr/>
            <p:nvPr/>
          </p:nvSpPr>
          <p:spPr>
            <a:xfrm>
              <a:off x="25400" y="0"/>
              <a:ext cx="482600" cy="958850"/>
            </a:xfrm>
            <a:prstGeom prst="roundRect">
              <a:avLst>
                <a:gd name="adj" fmla="val 50000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415" name="true"/>
            <p:cNvSpPr txBox="1"/>
            <p:nvPr/>
          </p:nvSpPr>
          <p:spPr>
            <a:xfrm rot="16200000">
              <a:off x="-79045" y="193674"/>
              <a:ext cx="67879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true</a:t>
              </a:r>
            </a:p>
          </p:txBody>
        </p:sp>
      </p:grpSp>
      <p:sp>
        <p:nvSpPr>
          <p:cNvPr id="417" name="Line"/>
          <p:cNvSpPr/>
          <p:nvPr/>
        </p:nvSpPr>
        <p:spPr>
          <a:xfrm flipH="1" flipV="1">
            <a:off x="6088889" y="3652482"/>
            <a:ext cx="5293" cy="170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18" name="while game &lt; MAX_GAMES:…"/>
          <p:cNvSpPr/>
          <p:nvPr/>
        </p:nvSpPr>
        <p:spPr>
          <a:xfrm>
            <a:off x="872159" y="4654968"/>
            <a:ext cx="11260482" cy="4912921"/>
          </a:xfrm>
          <a:prstGeom prst="rect">
            <a:avLst/>
          </a:prstGeom>
          <a:solidFill>
            <a:srgbClr val="000000">
              <a:alpha val="5702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C586C0"/>
                  </a:solidFill>
                  <a:prstDash val="solid"/>
                  <a:miter lim="400000"/>
                </a:ln>
                <a:solidFill>
                  <a:srgbClr val="C586C0"/>
                </a:solidFill>
              </a:rPr>
              <a:t>while</a:t>
            </a:r>
            <a:r>
              <a:t> game &lt; MAX_GAMES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: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</a:t>
            </a:r>
            <a:r>
              <a:t># 1. Train G for a while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</a:t>
            </a:r>
            <a:r>
              <a:rPr>
                <a:ln w="0" cap="flat">
                  <a:solidFill>
                    <a:srgbClr val="C586C0"/>
                  </a:solidFill>
                  <a:prstDash val="solid"/>
                  <a:miter lim="400000"/>
                </a:ln>
                <a:solidFill>
                  <a:srgbClr val="C586C0"/>
                </a:solidFill>
              </a:rPr>
              <a:t>for</a:t>
            </a:r>
            <a:r>
              <a:t> i </a:t>
            </a:r>
            <a:r>
              <a:rPr>
                <a:ln w="0" cap="flat">
                  <a:solidFill>
                    <a:srgbClr val="82C6FF"/>
                  </a:solidFill>
                  <a:prstDash val="solid"/>
                  <a:miter lim="400000"/>
                </a:ln>
                <a:solidFill>
                  <a:srgbClr val="82C6FF"/>
                </a:solidFill>
              </a:rPr>
              <a:t>in</a:t>
            </a:r>
            <a:r>
              <a:t> </a:t>
            </a:r>
            <a:r>
              <a:rPr>
                <a:ln w="0" cap="flat">
                  <a:solidFill>
                    <a:srgbClr val="DCDCAA"/>
                  </a:solidFill>
                  <a:prstDash val="solid"/>
                  <a:miter lim="400000"/>
                </a:ln>
                <a:solidFill>
                  <a:srgbClr val="DCDCAA"/>
                </a:solidFill>
              </a:rPr>
              <a:t>range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MAX_TRAIN_GEN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):</a:t>
            </a:r>
            <a:endParaRPr>
              <a:ln w="0" cap="flat">
                <a:solidFill>
                  <a:srgbClr val="DCDCDC"/>
                </a:solidFill>
                <a:prstDash val="solid"/>
                <a:miter lim="400000"/>
              </a:ln>
              <a:solidFill>
                <a:srgbClr val="DCDCDC"/>
              </a:solidFill>
            </a:endParaR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fake_x = model_g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random_input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loss = - logpdf_fn_t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fake_x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).mean()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…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</a:t>
            </a:r>
            <a:r>
              <a:t># 2. Fit a PDF to this G-generated samples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</a:t>
            </a:r>
            <a:r>
              <a:t>   fake_x = model_g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random_input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  <a:r>
              <a:t>.detach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fit_fake_density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fake_density_model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fake_x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x_grid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</a:t>
            </a:r>
            <a:r>
              <a:t># 3. Density estimator checks G-generated distrib. ~ true data distrib.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</a:t>
            </a:r>
            <a:r>
              <a:rPr>
                <a:ln w="0" cap="flat">
                  <a:solidFill>
                    <a:srgbClr val="C586C0"/>
                  </a:solidFill>
                  <a:prstDash val="solid"/>
                  <a:miter lim="400000"/>
                </a:ln>
                <a:solidFill>
                  <a:srgbClr val="C586C0"/>
                </a:solidFill>
              </a:rPr>
              <a:t>for</a:t>
            </a:r>
            <a:r>
              <a:t> i </a:t>
            </a:r>
            <a:r>
              <a:rPr>
                <a:ln w="0" cap="flat">
                  <a:solidFill>
                    <a:srgbClr val="82C6FF"/>
                  </a:solidFill>
                  <a:prstDash val="solid"/>
                  <a:miter lim="400000"/>
                </a:ln>
                <a:solidFill>
                  <a:srgbClr val="82C6FF"/>
                </a:solidFill>
              </a:rPr>
              <a:t>in</a:t>
            </a:r>
            <a:r>
              <a:t> </a:t>
            </a:r>
            <a:r>
              <a:rPr>
                <a:ln w="0" cap="flat">
                  <a:solidFill>
                    <a:srgbClr val="DCDCAA"/>
                  </a:solidFill>
                  <a:prstDash val="solid"/>
                  <a:miter lim="400000"/>
                </a:ln>
                <a:solidFill>
                  <a:srgbClr val="DCDCAA"/>
                </a:solidFill>
              </a:rPr>
              <a:t>range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MAX_ADJUST_ITERS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):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    fake_x = model_g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random_input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</a:t>
            </a:r>
            <a:r>
              <a:t># No detach.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gen_sample_fake_likelihood = fake_density_model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fake_x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gen_sample_true_likelihood = logpdf_fn_t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fake_x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loss = 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gen_sample_fake_likelihood - gen_sample_true_likelihood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  <a:r>
              <a:t>.mean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AN Framework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GAN Framework</a:t>
            </a:r>
          </a:p>
        </p:txBody>
      </p:sp>
      <p:sp>
        <p:nvSpPr>
          <p:cNvPr id="421" name="GAN Framework…"/>
          <p:cNvSpPr txBox="1"/>
          <p:nvPr>
            <p:ph type="body" sz="half" idx="4294967295"/>
          </p:nvPr>
        </p:nvSpPr>
        <p:spPr>
          <a:xfrm>
            <a:off x="788284" y="2157016"/>
            <a:ext cx="11764725" cy="3621903"/>
          </a:xfrm>
          <a:prstGeom prst="rect">
            <a:avLst/>
          </a:prstGeom>
        </p:spPr>
        <p:txBody>
          <a:bodyPr/>
          <a:lstStyle/>
          <a:p>
            <a:pPr marL="346710" indent="-346710" defTabSz="416052">
              <a:spcBef>
                <a:spcPts val="3000"/>
              </a:spcBef>
              <a:defRPr spc="50" sz="2548">
                <a:solidFill>
                  <a:srgbClr val="000000"/>
                </a:solidFill>
              </a:defRPr>
            </a:pPr>
            <a:r>
              <a:t>GAN Framework</a:t>
            </a:r>
          </a:p>
          <a:p>
            <a:pPr lvl="1" marL="693420" indent="-346710" defTabSz="416052">
              <a:spcBef>
                <a:spcPts val="3000"/>
              </a:spcBef>
              <a:defRPr spc="50" sz="2548">
                <a:solidFill>
                  <a:srgbClr val="000000"/>
                </a:solidFill>
              </a:defRPr>
            </a:pPr>
            <a14:m>
              <m:oMath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  <a:r>
              <a:t> generates samples in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by mapping random noises </a:t>
            </a:r>
            <a14:m>
              <m:oMath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693420" indent="-346710" defTabSz="416052">
              <a:spcBef>
                <a:spcPts val="3000"/>
              </a:spcBef>
              <a:defRPr spc="50" sz="2548">
                <a:solidFill>
                  <a:srgbClr val="000000"/>
                </a:solidFill>
              </a:defRPr>
            </a:pPr>
            <a:r>
              <a:t>Train </a:t>
            </a:r>
            <a14:m>
              <m:oMath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to distinguish </a:t>
            </a:r>
            <a14:m>
              <m:oMath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from training samples (</a:t>
            </a:r>
            <a:r>
              <a:rPr>
                <a:solidFill>
                  <a:srgbClr val="011993"/>
                </a:solidFill>
                <a:latin typeface="Avenir Heavy"/>
                <a:ea typeface="Avenir Heavy"/>
                <a:cs typeface="Avenir Heavy"/>
                <a:sym typeface="Avenir Heavy"/>
              </a:rPr>
              <a:t>Remove the density estimation step</a:t>
            </a:r>
            <a:r>
              <a:t>)</a:t>
            </a:r>
          </a:p>
          <a:p>
            <a:pPr lvl="1" marL="693420" indent="-346710" defTabSz="416052">
              <a:spcBef>
                <a:spcPts val="3000"/>
              </a:spcBef>
              <a:defRPr spc="50" sz="2548">
                <a:solidFill>
                  <a:srgbClr val="000000"/>
                </a:solidFill>
              </a:defRPr>
            </a:pPr>
            <a:r>
              <a:t>Train </a:t>
            </a:r>
            <a14:m>
              <m:oMath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  <a:r>
              <a:t> so that </a:t>
            </a:r>
            <a14:m>
              <m:oMath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can NOT distinguish </a:t>
            </a:r>
            <a14:m>
              <m:oMath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from training samples</a:t>
            </a:r>
            <a:endParaRPr sz="2800"/>
          </a:p>
        </p:txBody>
      </p:sp>
      <p:sp>
        <p:nvSpPr>
          <p:cNvPr id="422" name="GENERATIVE"/>
          <p:cNvSpPr txBox="1"/>
          <p:nvPr/>
        </p:nvSpPr>
        <p:spPr>
          <a:xfrm>
            <a:off x="1675452" y="5652230"/>
            <a:ext cx="2083467" cy="520701"/>
          </a:xfrm>
          <a:prstGeom prst="rect">
            <a:avLst/>
          </a:prstGeom>
          <a:solidFill>
            <a:srgbClr val="FFFFFF">
              <a:alpha val="51822"/>
            </a:srgb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GENERATIVE</a:t>
            </a:r>
          </a:p>
        </p:txBody>
      </p:sp>
      <p:sp>
        <p:nvSpPr>
          <p:cNvPr id="423" name="ADVERSIARIAL"/>
          <p:cNvSpPr txBox="1"/>
          <p:nvPr/>
        </p:nvSpPr>
        <p:spPr>
          <a:xfrm>
            <a:off x="4795978" y="4460307"/>
            <a:ext cx="2618058" cy="520701"/>
          </a:xfrm>
          <a:prstGeom prst="rect">
            <a:avLst/>
          </a:prstGeom>
          <a:solidFill>
            <a:srgbClr val="FFFFFF">
              <a:alpha val="51822"/>
            </a:srgb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ADVERSIARIAL</a:t>
            </a:r>
          </a:p>
        </p:txBody>
      </p:sp>
      <p:sp>
        <p:nvSpPr>
          <p:cNvPr id="424" name="Line"/>
          <p:cNvSpPr/>
          <p:nvPr/>
        </p:nvSpPr>
        <p:spPr>
          <a:xfrm>
            <a:off x="4436423" y="4358007"/>
            <a:ext cx="923718" cy="1035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5" h="21600" fill="norm" stroke="1" extrusionOk="0">
                <a:moveTo>
                  <a:pt x="65" y="0"/>
                </a:moveTo>
                <a:cubicBezTo>
                  <a:pt x="-585" y="5842"/>
                  <a:pt x="3735" y="11008"/>
                  <a:pt x="9697" y="13443"/>
                </a:cubicBezTo>
                <a:cubicBezTo>
                  <a:pt x="14615" y="15451"/>
                  <a:pt x="20834" y="16790"/>
                  <a:pt x="21015" y="21600"/>
                </a:cubicBezTo>
              </a:path>
            </a:pathLst>
          </a:custGeom>
          <a:ln w="50800">
            <a:solidFill>
              <a:srgbClr val="9411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25" name="Q: Can you figure out the namesake for GAN?"/>
          <p:cNvSpPr/>
          <p:nvPr/>
        </p:nvSpPr>
        <p:spPr>
          <a:xfrm>
            <a:off x="1215132" y="7595641"/>
            <a:ext cx="7764736" cy="827667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Can you figure out the namesake for GAN?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3" grpId="2"/>
      <p:bldP build="whole" bldLvl="1" animBg="1" rev="0" advAuto="0" spid="422" grpId="3"/>
      <p:bldP build="whole" bldLvl="1" animBg="1" rev="0" advAuto="0" spid="425" grpId="1"/>
      <p:bldP build="whole" bldLvl="1" animBg="1" rev="0" advAuto="0" spid="424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AN Framework…"/>
          <p:cNvSpPr txBox="1"/>
          <p:nvPr>
            <p:ph type="body" sz="quarter" idx="4294967295"/>
          </p:nvPr>
        </p:nvSpPr>
        <p:spPr>
          <a:xfrm>
            <a:off x="522409" y="1470062"/>
            <a:ext cx="7036250" cy="3084541"/>
          </a:xfrm>
          <a:prstGeom prst="rect">
            <a:avLst/>
          </a:prstGeom>
        </p:spPr>
        <p:txBody>
          <a:bodyPr/>
          <a:lstStyle/>
          <a:p>
            <a:pPr marL="300990" indent="-300990" defTabSz="361188">
              <a:spcBef>
                <a:spcPts val="100"/>
              </a:spcBef>
              <a:defRPr spc="44" sz="2212">
                <a:solidFill>
                  <a:srgbClr val="000000"/>
                </a:solidFill>
              </a:defRPr>
            </a:pPr>
            <a:r>
              <a:t>GAN Framework</a:t>
            </a:r>
          </a:p>
          <a:p>
            <a:pPr lvl="1" marL="601980" indent="-300990" defTabSz="361188">
              <a:spcBef>
                <a:spcPts val="100"/>
              </a:spcBef>
              <a:defRPr spc="44" sz="2212">
                <a:solidFill>
                  <a:srgbClr val="000000"/>
                </a:solidFill>
              </a:defRPr>
            </a:pPr>
            <a14:m>
              <m:oMath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  <a:r>
              <a:t> generates samples in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by mapping random noises </a:t>
            </a:r>
            <a14:m>
              <m:oMath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601980" indent="-300990" defTabSz="361188">
              <a:spcBef>
                <a:spcPts val="100"/>
              </a:spcBef>
              <a:defRPr spc="44" sz="2212">
                <a:solidFill>
                  <a:srgbClr val="000000"/>
                </a:solidFill>
              </a:defRPr>
            </a:pPr>
            <a:r>
              <a:t>Train </a:t>
            </a:r>
            <a14:m>
              <m:oMath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to distinguish </a:t>
            </a:r>
            <a14:m>
              <m:oMath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from training samples (</a:t>
            </a:r>
            <a:r>
              <a:rPr>
                <a:solidFill>
                  <a:srgbClr val="011993"/>
                </a:solidFill>
                <a:latin typeface="Avenir Heavy"/>
                <a:ea typeface="Avenir Heavy"/>
                <a:cs typeface="Avenir Heavy"/>
                <a:sym typeface="Avenir Heavy"/>
              </a:rPr>
              <a:t>Remove the density estimation step</a:t>
            </a:r>
            <a:r>
              <a:t>)</a:t>
            </a:r>
          </a:p>
          <a:p>
            <a:pPr lvl="1" marL="601980" indent="-300990" defTabSz="361188">
              <a:spcBef>
                <a:spcPts val="100"/>
              </a:spcBef>
              <a:defRPr spc="44" sz="2212">
                <a:solidFill>
                  <a:srgbClr val="000000"/>
                </a:solidFill>
              </a:defRPr>
            </a:pPr>
            <a:r>
              <a:t>Train </a:t>
            </a:r>
            <a14:m>
              <m:oMath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  <a:r>
              <a:t> so that </a:t>
            </a:r>
            <a14:m>
              <m:oMath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can NOT distinguish </a:t>
            </a:r>
            <a14:m>
              <m:oMath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from training samples</a:t>
            </a:r>
            <a:endParaRPr sz="2800"/>
          </a:p>
        </p:txBody>
      </p:sp>
      <p:sp>
        <p:nvSpPr>
          <p:cNvPr id="428" name="GAN Framework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GAN Framework</a:t>
            </a:r>
          </a:p>
        </p:txBody>
      </p:sp>
      <p:sp>
        <p:nvSpPr>
          <p:cNvPr id="429" name="Q: What are the fake samples?…"/>
          <p:cNvSpPr/>
          <p:nvPr/>
        </p:nvSpPr>
        <p:spPr>
          <a:xfrm>
            <a:off x="201234" y="6258854"/>
            <a:ext cx="2329094" cy="2287560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17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What are the fake samples?</a:t>
            </a:r>
          </a:p>
          <a:p>
            <a:pPr marL="417285" indent="-417285" algn="just">
              <a:spcBef>
                <a:spcPts val="2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z</a:t>
            </a:r>
          </a:p>
          <a:p>
            <a:pPr marL="417285" indent="-417285" algn="just">
              <a:spcBef>
                <a:spcPts val="2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x</a:t>
            </a:r>
          </a:p>
          <a:p>
            <a:pPr marL="417285" indent="-417285" algn="just">
              <a:spcBef>
                <a:spcPts val="2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G(z)</a:t>
            </a:r>
          </a:p>
        </p:txBody>
      </p:sp>
      <p:sp>
        <p:nvSpPr>
          <p:cNvPr id="430" name="Q: 1-D(G(z)) ?…"/>
          <p:cNvSpPr/>
          <p:nvPr/>
        </p:nvSpPr>
        <p:spPr>
          <a:xfrm>
            <a:off x="2603970" y="6843054"/>
            <a:ext cx="7036249" cy="2641821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17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1-D(G(z)) ?</a:t>
            </a:r>
          </a:p>
          <a:p>
            <a:pPr marL="417285" indent="-417285" algn="just">
              <a:spcBef>
                <a:spcPts val="2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D maximises it, which minimises D(G(z)), which expresses “G(z) is a not true sample” </a:t>
            </a:r>
          </a:p>
          <a:p>
            <a:pPr marL="417285" indent="-417285" algn="just">
              <a:spcBef>
                <a:spcPts val="2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G minimises it, which maximises D(G(z)), which expresses “hey D, this IS a true sample”</a:t>
            </a:r>
          </a:p>
        </p:txBody>
      </p:sp>
      <p:sp>
        <p:nvSpPr>
          <p:cNvPr id="431" name="G"/>
          <p:cNvSpPr/>
          <p:nvPr/>
        </p:nvSpPr>
        <p:spPr>
          <a:xfrm>
            <a:off x="1453068" y="5413078"/>
            <a:ext cx="482601" cy="57150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432" name="Line"/>
          <p:cNvSpPr/>
          <p:nvPr/>
        </p:nvSpPr>
        <p:spPr>
          <a:xfrm>
            <a:off x="992194" y="5698828"/>
            <a:ext cx="2853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435" name="Group"/>
          <p:cNvGrpSpPr/>
          <p:nvPr/>
        </p:nvGrpSpPr>
        <p:grpSpPr>
          <a:xfrm>
            <a:off x="356959" y="5413078"/>
            <a:ext cx="482601" cy="571501"/>
            <a:chOff x="0" y="0"/>
            <a:chExt cx="482600" cy="571500"/>
          </a:xfrm>
        </p:grpSpPr>
        <p:sp>
          <p:nvSpPr>
            <p:cNvPr id="433" name="Rounded Rectangle"/>
            <p:cNvSpPr/>
            <p:nvPr/>
          </p:nvSpPr>
          <p:spPr>
            <a:xfrm>
              <a:off x="0" y="0"/>
              <a:ext cx="482600" cy="571500"/>
            </a:xfrm>
            <a:prstGeom prst="roundRect">
              <a:avLst>
                <a:gd name="adj" fmla="val 50000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434" name="z"/>
            <p:cNvSpPr txBox="1"/>
            <p:nvPr/>
          </p:nvSpPr>
          <p:spPr>
            <a:xfrm>
              <a:off x="113588" y="25400"/>
              <a:ext cx="255424" cy="520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z</a:t>
              </a:r>
            </a:p>
          </p:txBody>
        </p:sp>
      </p:grpSp>
      <p:sp>
        <p:nvSpPr>
          <p:cNvPr id="436" name="Line"/>
          <p:cNvSpPr/>
          <p:nvPr/>
        </p:nvSpPr>
        <p:spPr>
          <a:xfrm flipV="1">
            <a:off x="2110301" y="5698828"/>
            <a:ext cx="630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439" name="Group"/>
          <p:cNvGrpSpPr/>
          <p:nvPr/>
        </p:nvGrpSpPr>
        <p:grpSpPr>
          <a:xfrm>
            <a:off x="2887969" y="5219403"/>
            <a:ext cx="520701" cy="958851"/>
            <a:chOff x="0" y="0"/>
            <a:chExt cx="520700" cy="958850"/>
          </a:xfrm>
        </p:grpSpPr>
        <p:sp>
          <p:nvSpPr>
            <p:cNvPr id="437" name="Rounded Rectangle"/>
            <p:cNvSpPr/>
            <p:nvPr/>
          </p:nvSpPr>
          <p:spPr>
            <a:xfrm>
              <a:off x="25400" y="0"/>
              <a:ext cx="482600" cy="958850"/>
            </a:xfrm>
            <a:prstGeom prst="roundRect">
              <a:avLst>
                <a:gd name="adj" fmla="val 50000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438" name="fake"/>
            <p:cNvSpPr txBox="1"/>
            <p:nvPr/>
          </p:nvSpPr>
          <p:spPr>
            <a:xfrm rot="16200000">
              <a:off x="-90475" y="219074"/>
              <a:ext cx="70165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fake</a:t>
              </a:r>
            </a:p>
          </p:txBody>
        </p:sp>
      </p:grpSp>
      <p:sp>
        <p:nvSpPr>
          <p:cNvPr id="440" name="D"/>
          <p:cNvSpPr/>
          <p:nvPr/>
        </p:nvSpPr>
        <p:spPr>
          <a:xfrm>
            <a:off x="5047005" y="5413078"/>
            <a:ext cx="482601" cy="57150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41" name="Line"/>
          <p:cNvSpPr/>
          <p:nvPr/>
        </p:nvSpPr>
        <p:spPr>
          <a:xfrm flipV="1">
            <a:off x="3640127" y="5698828"/>
            <a:ext cx="131562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42" name="Line"/>
          <p:cNvSpPr/>
          <p:nvPr/>
        </p:nvSpPr>
        <p:spPr>
          <a:xfrm flipV="1">
            <a:off x="5877522" y="5698829"/>
            <a:ext cx="14482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43" name="D-LOSS"/>
          <p:cNvSpPr/>
          <p:nvPr/>
        </p:nvSpPr>
        <p:spPr>
          <a:xfrm>
            <a:off x="7671180" y="5467568"/>
            <a:ext cx="895014" cy="462520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D-LOSS</a:t>
            </a:r>
          </a:p>
        </p:txBody>
      </p:sp>
      <p:sp>
        <p:nvSpPr>
          <p:cNvPr id="444" name="Line"/>
          <p:cNvSpPr/>
          <p:nvPr/>
        </p:nvSpPr>
        <p:spPr>
          <a:xfrm>
            <a:off x="5473426" y="5897071"/>
            <a:ext cx="2716839" cy="742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25" fill="norm" stroke="1" extrusionOk="0">
                <a:moveTo>
                  <a:pt x="21600" y="0"/>
                </a:moveTo>
                <a:cubicBezTo>
                  <a:pt x="20668" y="14753"/>
                  <a:pt x="15862" y="19678"/>
                  <a:pt x="11321" y="20637"/>
                </a:cubicBezTo>
                <a:cubicBezTo>
                  <a:pt x="6765" y="21600"/>
                  <a:pt x="1804" y="19206"/>
                  <a:pt x="0" y="5169"/>
                </a:cubicBezTo>
              </a:path>
            </a:pathLst>
          </a:custGeom>
          <a:ln w="76200">
            <a:solidFill>
              <a:schemeClr val="accent3">
                <a:hueOff val="57139"/>
                <a:satOff val="2268"/>
                <a:lumOff val="-11408"/>
              </a:schemeClr>
            </a:solidFill>
            <a:prstDash val="sysDot"/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447" name="Group"/>
          <p:cNvGrpSpPr/>
          <p:nvPr/>
        </p:nvGrpSpPr>
        <p:grpSpPr>
          <a:xfrm rot="5400000">
            <a:off x="4036318" y="5803687"/>
            <a:ext cx="520701" cy="958851"/>
            <a:chOff x="0" y="0"/>
            <a:chExt cx="520700" cy="958850"/>
          </a:xfrm>
        </p:grpSpPr>
        <p:sp>
          <p:nvSpPr>
            <p:cNvPr id="445" name="Rounded Rectangle"/>
            <p:cNvSpPr/>
            <p:nvPr/>
          </p:nvSpPr>
          <p:spPr>
            <a:xfrm>
              <a:off x="25400" y="0"/>
              <a:ext cx="482600" cy="958850"/>
            </a:xfrm>
            <a:prstGeom prst="roundRect">
              <a:avLst>
                <a:gd name="adj" fmla="val 50000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446" name="true"/>
            <p:cNvSpPr txBox="1"/>
            <p:nvPr/>
          </p:nvSpPr>
          <p:spPr>
            <a:xfrm rot="16200000">
              <a:off x="-79045" y="193674"/>
              <a:ext cx="67879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true</a:t>
              </a:r>
            </a:p>
          </p:txBody>
        </p:sp>
      </p:grpSp>
      <p:sp>
        <p:nvSpPr>
          <p:cNvPr id="448" name="Line"/>
          <p:cNvSpPr/>
          <p:nvPr/>
        </p:nvSpPr>
        <p:spPr>
          <a:xfrm flipV="1">
            <a:off x="4786466" y="6045154"/>
            <a:ext cx="237854" cy="2378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49" name="Text"/>
          <p:cNvSpPr txBox="1"/>
          <p:nvPr/>
        </p:nvSpPr>
        <p:spPr>
          <a:xfrm>
            <a:off x="7058145" y="4642885"/>
            <a:ext cx="5542315" cy="578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2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2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e>
                          <m:r>
                            <a:rPr xmlns:a="http://schemas.openxmlformats.org/drawingml/2006/main" sz="2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2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2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xmlns:a="http://schemas.openxmlformats.org/drawingml/2006/main" sz="2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xmlns:a="http://schemas.openxmlformats.org/drawingml/2006/main" sz="2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m:rPr>
                      <m:sty m:val="p"/>
                    </m:rP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sub>
                  </m:sSub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m:rPr>
                      <m:sty m:val="p"/>
                    </m:rP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</p:txBody>
      </p:sp>
      <p:sp>
        <p:nvSpPr>
          <p:cNvPr id="450" name="Line"/>
          <p:cNvSpPr/>
          <p:nvPr/>
        </p:nvSpPr>
        <p:spPr>
          <a:xfrm flipV="1">
            <a:off x="5877522" y="4002868"/>
            <a:ext cx="1676687" cy="14526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51" name="G-LOSS"/>
          <p:cNvSpPr/>
          <p:nvPr/>
        </p:nvSpPr>
        <p:spPr>
          <a:xfrm>
            <a:off x="7680160" y="3705740"/>
            <a:ext cx="895014" cy="462520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G-LOSS</a:t>
            </a:r>
          </a:p>
        </p:txBody>
      </p:sp>
      <p:sp>
        <p:nvSpPr>
          <p:cNvPr id="452" name="Line"/>
          <p:cNvSpPr/>
          <p:nvPr/>
        </p:nvSpPr>
        <p:spPr>
          <a:xfrm>
            <a:off x="1819050" y="3935686"/>
            <a:ext cx="5829926" cy="1403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8" fill="norm" stroke="1" extrusionOk="0">
                <a:moveTo>
                  <a:pt x="21600" y="0"/>
                </a:moveTo>
                <a:cubicBezTo>
                  <a:pt x="19701" y="718"/>
                  <a:pt x="18099" y="5424"/>
                  <a:pt x="16608" y="10264"/>
                </a:cubicBezTo>
                <a:cubicBezTo>
                  <a:pt x="15270" y="14603"/>
                  <a:pt x="13908" y="19210"/>
                  <a:pt x="12215" y="20188"/>
                </a:cubicBezTo>
                <a:cubicBezTo>
                  <a:pt x="9769" y="21600"/>
                  <a:pt x="7489" y="14889"/>
                  <a:pt x="5032" y="15484"/>
                </a:cubicBezTo>
                <a:cubicBezTo>
                  <a:pt x="3276" y="15908"/>
                  <a:pt x="1728" y="20012"/>
                  <a:pt x="0" y="21258"/>
                </a:cubicBezTo>
              </a:path>
            </a:pathLst>
          </a:custGeom>
          <a:ln w="76200">
            <a:solidFill>
              <a:schemeClr val="accent3">
                <a:hueOff val="57139"/>
                <a:satOff val="2268"/>
                <a:lumOff val="-11408"/>
              </a:schemeClr>
            </a:solidFill>
            <a:prstDash val="sysDot"/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53" name="Line"/>
          <p:cNvSpPr/>
          <p:nvPr/>
        </p:nvSpPr>
        <p:spPr>
          <a:xfrm>
            <a:off x="8623140" y="5053120"/>
            <a:ext cx="797734" cy="654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2" h="20510" fill="norm" stroke="1" extrusionOk="0">
                <a:moveTo>
                  <a:pt x="21482" y="0"/>
                </a:moveTo>
                <a:cubicBezTo>
                  <a:pt x="21020" y="5267"/>
                  <a:pt x="21600" y="10967"/>
                  <a:pt x="18837" y="15223"/>
                </a:cubicBezTo>
                <a:cubicBezTo>
                  <a:pt x="14696" y="21600"/>
                  <a:pt x="6910" y="20356"/>
                  <a:pt x="0" y="20496"/>
                </a:cubicBezTo>
              </a:path>
            </a:pathLst>
          </a:custGeom>
          <a:ln w="50800">
            <a:solidFill>
              <a:srgbClr val="9411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54" name="to maximise"/>
          <p:cNvSpPr txBox="1"/>
          <p:nvPr/>
        </p:nvSpPr>
        <p:spPr>
          <a:xfrm>
            <a:off x="8933952" y="5568950"/>
            <a:ext cx="1790701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 sz="20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to maximise</a:t>
            </a:r>
          </a:p>
        </p:txBody>
      </p:sp>
      <p:sp>
        <p:nvSpPr>
          <p:cNvPr id="455" name="Q: G-LOSS?…"/>
          <p:cNvSpPr/>
          <p:nvPr/>
        </p:nvSpPr>
        <p:spPr>
          <a:xfrm>
            <a:off x="9083276" y="1528562"/>
            <a:ext cx="3576819" cy="1960287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17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G-LOSS?</a:t>
            </a:r>
          </a:p>
          <a:p>
            <a:pPr marL="417285" indent="-417285" algn="just">
              <a:spcBef>
                <a:spcPts val="2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Derive separately.</a:t>
            </a:r>
          </a:p>
          <a:p>
            <a:pPr marL="417285" indent="-417285" algn="just">
              <a:spcBef>
                <a:spcPts val="2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Same expression as D-Loss, min/max flips.</a:t>
            </a:r>
          </a:p>
        </p:txBody>
      </p:sp>
      <p:sp>
        <p:nvSpPr>
          <p:cNvPr id="456" name="Q: z-distribution?…"/>
          <p:cNvSpPr/>
          <p:nvPr/>
        </p:nvSpPr>
        <p:spPr>
          <a:xfrm>
            <a:off x="9751961" y="6775196"/>
            <a:ext cx="3089705" cy="1554677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17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z-distribution?</a:t>
            </a:r>
          </a:p>
          <a:p>
            <a:pPr marL="417285" indent="-417285" algn="just">
              <a:spcBef>
                <a:spcPts val="2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Random.</a:t>
            </a:r>
          </a:p>
          <a:p>
            <a:pPr marL="417285" indent="-417285" algn="just">
              <a:spcBef>
                <a:spcPts val="2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Depends on data.</a:t>
            </a:r>
          </a:p>
        </p:txBody>
      </p:sp>
      <p:sp>
        <p:nvSpPr>
          <p:cNvPr id="457" name="Line"/>
          <p:cNvSpPr/>
          <p:nvPr/>
        </p:nvSpPr>
        <p:spPr>
          <a:xfrm>
            <a:off x="10018106" y="5199902"/>
            <a:ext cx="1428284" cy="1590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004" y="1511"/>
                  <a:pt x="3957" y="3079"/>
                  <a:pt x="6279" y="4166"/>
                </a:cubicBezTo>
                <a:cubicBezTo>
                  <a:pt x="9743" y="5787"/>
                  <a:pt x="13413" y="7519"/>
                  <a:pt x="15858" y="10096"/>
                </a:cubicBezTo>
                <a:cubicBezTo>
                  <a:pt x="18932" y="13337"/>
                  <a:pt x="19754" y="17702"/>
                  <a:pt x="21600" y="21600"/>
                </a:cubicBezTo>
              </a:path>
            </a:pathLst>
          </a:custGeom>
          <a:ln w="25400">
            <a:solidFill>
              <a:srgbClr val="941100"/>
            </a:solidFill>
            <a:prstDash val="sysDot"/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58" name="Line"/>
          <p:cNvSpPr/>
          <p:nvPr/>
        </p:nvSpPr>
        <p:spPr>
          <a:xfrm>
            <a:off x="8623200" y="3940498"/>
            <a:ext cx="798071" cy="715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3" fill="norm" stroke="1" extrusionOk="0">
                <a:moveTo>
                  <a:pt x="21600" y="20593"/>
                </a:moveTo>
                <a:cubicBezTo>
                  <a:pt x="20064" y="14125"/>
                  <a:pt x="20422" y="6549"/>
                  <a:pt x="15379" y="2460"/>
                </a:cubicBezTo>
                <a:cubicBezTo>
                  <a:pt x="11103" y="-1007"/>
                  <a:pt x="5349" y="174"/>
                  <a:pt x="0" y="274"/>
                </a:cubicBezTo>
              </a:path>
            </a:pathLst>
          </a:custGeom>
          <a:ln w="50800">
            <a:solidFill>
              <a:srgbClr val="9411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59" name="to minimise"/>
          <p:cNvSpPr txBox="1"/>
          <p:nvPr/>
        </p:nvSpPr>
        <p:spPr>
          <a:xfrm>
            <a:off x="8933952" y="3589231"/>
            <a:ext cx="179070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 sz="20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to minimise</a:t>
            </a:r>
          </a:p>
        </p:txBody>
      </p:sp>
      <p:sp>
        <p:nvSpPr>
          <p:cNvPr id="460" name="Rectangle"/>
          <p:cNvSpPr/>
          <p:nvPr/>
        </p:nvSpPr>
        <p:spPr>
          <a:xfrm>
            <a:off x="185545" y="8109729"/>
            <a:ext cx="1377521" cy="381001"/>
          </a:xfrm>
          <a:prstGeom prst="rect">
            <a:avLst/>
          </a:prstGeom>
          <a:ln w="63500">
            <a:solidFill>
              <a:schemeClr val="accent3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61" name="Rectangle"/>
          <p:cNvSpPr/>
          <p:nvPr/>
        </p:nvSpPr>
        <p:spPr>
          <a:xfrm>
            <a:off x="8965702" y="2608624"/>
            <a:ext cx="3811968" cy="839866"/>
          </a:xfrm>
          <a:prstGeom prst="rect">
            <a:avLst/>
          </a:prstGeom>
          <a:ln w="63500">
            <a:solidFill>
              <a:schemeClr val="accent3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62" name="Rectangle"/>
          <p:cNvSpPr/>
          <p:nvPr/>
        </p:nvSpPr>
        <p:spPr>
          <a:xfrm>
            <a:off x="9745611" y="7362034"/>
            <a:ext cx="1983910" cy="457201"/>
          </a:xfrm>
          <a:prstGeom prst="rect">
            <a:avLst/>
          </a:prstGeom>
          <a:ln w="63500">
            <a:solidFill>
              <a:schemeClr val="accent3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63" name="Rectangle"/>
          <p:cNvSpPr/>
          <p:nvPr/>
        </p:nvSpPr>
        <p:spPr>
          <a:xfrm>
            <a:off x="2635720" y="7376432"/>
            <a:ext cx="6984785" cy="1735464"/>
          </a:xfrm>
          <a:prstGeom prst="rect">
            <a:avLst/>
          </a:prstGeom>
          <a:ln w="63500">
            <a:solidFill>
              <a:schemeClr val="accent3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64" name="Line"/>
          <p:cNvSpPr/>
          <p:nvPr/>
        </p:nvSpPr>
        <p:spPr>
          <a:xfrm>
            <a:off x="4589485" y="5171091"/>
            <a:ext cx="6760391" cy="1813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53" fill="norm" stroke="1" extrusionOk="0">
                <a:moveTo>
                  <a:pt x="21600" y="0"/>
                </a:moveTo>
                <a:cubicBezTo>
                  <a:pt x="20520" y="4089"/>
                  <a:pt x="19714" y="8748"/>
                  <a:pt x="18445" y="12110"/>
                </a:cubicBezTo>
                <a:cubicBezTo>
                  <a:pt x="14863" y="21600"/>
                  <a:pt x="9822" y="16967"/>
                  <a:pt x="5254" y="17036"/>
                </a:cubicBezTo>
                <a:cubicBezTo>
                  <a:pt x="3479" y="17062"/>
                  <a:pt x="1717" y="17945"/>
                  <a:pt x="0" y="19453"/>
                </a:cubicBezTo>
              </a:path>
            </a:pathLst>
          </a:custGeom>
          <a:ln w="25400">
            <a:solidFill>
              <a:srgbClr val="941100"/>
            </a:solidFill>
            <a:prstDash val="sysDot"/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8" grpId="8"/>
      <p:bldP build="whole" bldLvl="1" animBg="1" rev="0" advAuto="0" spid="429" grpId="1"/>
      <p:bldP build="whole" bldLvl="1" animBg="1" rev="0" advAuto="0" spid="462" grpId="5"/>
      <p:bldP build="whole" bldLvl="1" animBg="1" rev="0" advAuto="0" spid="461" grpId="7"/>
      <p:bldP build="whole" bldLvl="1" animBg="1" rev="0" advAuto="0" spid="464" grpId="11"/>
      <p:bldP build="whole" bldLvl="1" animBg="1" rev="0" advAuto="0" spid="456" grpId="4"/>
      <p:bldP build="whole" bldLvl="1" animBg="1" rev="0" advAuto="0" spid="459" grpId="9"/>
      <p:bldP build="whole" bldLvl="1" animBg="1" rev="0" advAuto="0" spid="430" grpId="10"/>
      <p:bldP build="whole" bldLvl="1" animBg="1" rev="0" advAuto="0" spid="457" grpId="3"/>
      <p:bldP build="whole" bldLvl="1" animBg="1" rev="0" advAuto="0" spid="455" grpId="6"/>
      <p:bldP build="whole" bldLvl="1" animBg="1" rev="0" advAuto="0" spid="463" grpId="12"/>
      <p:bldP build="whole" bldLvl="1" animBg="1" rev="0" advAuto="0" spid="460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VIEW: 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REVIEW: NN</a:t>
            </a:r>
          </a:p>
        </p:txBody>
      </p:sp>
      <p:sp>
        <p:nvSpPr>
          <p:cNvPr id="162" name="A linear mode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linear model</a:t>
            </a:r>
          </a:p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…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</a:p>
          <a:p>
            <a:pPr/>
            <a:r>
              <a:t>Decision based on </a:t>
            </a:r>
            <a14:m>
              <m:oMath>
                <m:r>
                  <a:rPr xmlns:a="http://schemas.openxmlformats.org/drawingml/2006/main" sz="2850" i="1">
                    <a:solidFill>
                      <a:srgbClr val="5B5853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:</a:t>
            </a:r>
          </a:p>
          <a:p>
            <a:pPr/>
            <a14:m>
              <m:oMathPara>
                <m:oMathParaPr>
                  <m:jc m:val="left"/>
                </m:oMathParaPr>
                <m:oMath>
                  <m:m>
                    <m:mPr>
                      <m:ctrlP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e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e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</m:m>
                </m:oMath>
              </m:oMathPara>
            </a14:m>
          </a:p>
        </p:txBody>
      </p:sp>
      <p:sp>
        <p:nvSpPr>
          <p:cNvPr id="163" name="Circle"/>
          <p:cNvSpPr/>
          <p:nvPr/>
        </p:nvSpPr>
        <p:spPr>
          <a:xfrm>
            <a:off x="6807200" y="6130763"/>
            <a:ext cx="127000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4" name="Circle"/>
          <p:cNvSpPr/>
          <p:nvPr/>
        </p:nvSpPr>
        <p:spPr>
          <a:xfrm>
            <a:off x="6807200" y="6678153"/>
            <a:ext cx="127000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5" name="Circle"/>
          <p:cNvSpPr/>
          <p:nvPr/>
        </p:nvSpPr>
        <p:spPr>
          <a:xfrm>
            <a:off x="6775450" y="8391363"/>
            <a:ext cx="127000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6" name="Circle"/>
          <p:cNvSpPr/>
          <p:nvPr/>
        </p:nvSpPr>
        <p:spPr>
          <a:xfrm>
            <a:off x="8734969" y="6593223"/>
            <a:ext cx="635001" cy="635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7" name="Diamond"/>
          <p:cNvSpPr/>
          <p:nvPr/>
        </p:nvSpPr>
        <p:spPr>
          <a:xfrm>
            <a:off x="10198100" y="6567823"/>
            <a:ext cx="63500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168" name="Connection Line"/>
          <p:cNvCxnSpPr>
            <a:stCxn id="164" idx="0"/>
            <a:endCxn id="166" idx="0"/>
          </p:cNvCxnSpPr>
          <p:nvPr/>
        </p:nvCxnSpPr>
        <p:spPr>
          <a:xfrm>
            <a:off x="6870700" y="6741653"/>
            <a:ext cx="2181770" cy="16907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69" name="Connection Line"/>
          <p:cNvCxnSpPr>
            <a:stCxn id="163" idx="0"/>
            <a:endCxn id="166" idx="0"/>
          </p:cNvCxnSpPr>
          <p:nvPr/>
        </p:nvCxnSpPr>
        <p:spPr>
          <a:xfrm>
            <a:off x="6870700" y="6194263"/>
            <a:ext cx="2181770" cy="71646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0" name="Connection Line"/>
          <p:cNvCxnSpPr>
            <a:stCxn id="165" idx="0"/>
            <a:endCxn id="166" idx="0"/>
          </p:cNvCxnSpPr>
          <p:nvPr/>
        </p:nvCxnSpPr>
        <p:spPr>
          <a:xfrm flipV="1">
            <a:off x="6838950" y="6910723"/>
            <a:ext cx="2213520" cy="154414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1" name="Connection Line"/>
          <p:cNvCxnSpPr>
            <a:stCxn id="166" idx="0"/>
            <a:endCxn id="167" idx="0"/>
          </p:cNvCxnSpPr>
          <p:nvPr/>
        </p:nvCxnSpPr>
        <p:spPr>
          <a:xfrm flipV="1">
            <a:off x="9052469" y="6885323"/>
            <a:ext cx="1463131" cy="2540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2" name="Connection Line"/>
          <p:cNvCxnSpPr>
            <a:stCxn id="167" idx="0"/>
            <a:endCxn id="177" idx="0"/>
          </p:cNvCxnSpPr>
          <p:nvPr/>
        </p:nvCxnSpPr>
        <p:spPr>
          <a:xfrm flipV="1">
            <a:off x="10515600" y="6106653"/>
            <a:ext cx="927100" cy="77867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3" name="Connection Line"/>
          <p:cNvCxnSpPr>
            <a:stCxn id="167" idx="0"/>
            <a:endCxn id="178" idx="0"/>
          </p:cNvCxnSpPr>
          <p:nvPr/>
        </p:nvCxnSpPr>
        <p:spPr>
          <a:xfrm>
            <a:off x="10515600" y="6885323"/>
            <a:ext cx="927101" cy="66213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174" name="…"/>
          <p:cNvSpPr txBox="1"/>
          <p:nvPr/>
        </p:nvSpPr>
        <p:spPr>
          <a:xfrm rot="16200000">
            <a:off x="6661149" y="7293458"/>
            <a:ext cx="4191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…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alphaModFix amt="50461"/>
            <a:extLst/>
          </a:blip>
          <a:stretch>
            <a:fillRect/>
          </a:stretch>
        </p:blipFill>
        <p:spPr>
          <a:xfrm>
            <a:off x="8849269" y="6652753"/>
            <a:ext cx="406401" cy="470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alphaModFix amt="47219"/>
            <a:extLst/>
          </a:blip>
          <a:stretch>
            <a:fillRect/>
          </a:stretch>
        </p:blipFill>
        <p:spPr>
          <a:xfrm>
            <a:off x="10406269" y="6688473"/>
            <a:ext cx="218662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-1"/>
          <p:cNvSpPr txBox="1"/>
          <p:nvPr/>
        </p:nvSpPr>
        <p:spPr>
          <a:xfrm>
            <a:off x="11258599" y="5852653"/>
            <a:ext cx="36820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-1</a:t>
            </a:r>
          </a:p>
        </p:txBody>
      </p:sp>
      <p:sp>
        <p:nvSpPr>
          <p:cNvPr id="178" name="+1"/>
          <p:cNvSpPr txBox="1"/>
          <p:nvPr/>
        </p:nvSpPr>
        <p:spPr>
          <a:xfrm>
            <a:off x="11217002" y="7293458"/>
            <a:ext cx="4513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+1</a:t>
            </a:r>
          </a:p>
        </p:txBody>
      </p:sp>
      <p:sp>
        <p:nvSpPr>
          <p:cNvPr id="179" name="Circle"/>
          <p:cNvSpPr/>
          <p:nvPr/>
        </p:nvSpPr>
        <p:spPr>
          <a:xfrm>
            <a:off x="8988969" y="5549738"/>
            <a:ext cx="127001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180" name="Connection Line"/>
          <p:cNvCxnSpPr>
            <a:stCxn id="179" idx="0"/>
            <a:endCxn id="166" idx="0"/>
          </p:cNvCxnSpPr>
          <p:nvPr/>
        </p:nvCxnSpPr>
        <p:spPr>
          <a:xfrm>
            <a:off x="9052469" y="5613238"/>
            <a:ext cx="1" cy="129748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pic>
        <p:nvPicPr>
          <p:cNvPr id="18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09341" y="6782510"/>
            <a:ext cx="412518" cy="21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55783" y="2797336"/>
            <a:ext cx="5239834" cy="240159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Attributes"/>
          <p:cNvSpPr txBox="1"/>
          <p:nvPr/>
        </p:nvSpPr>
        <p:spPr>
          <a:xfrm rot="16200000">
            <a:off x="5335661" y="7019763"/>
            <a:ext cx="1856384" cy="609601"/>
          </a:xfrm>
          <a:prstGeom prst="rect">
            <a:avLst/>
          </a:prstGeom>
          <a:solidFill>
            <a:srgbClr val="9437FF">
              <a:alpha val="25492"/>
            </a:srgbClr>
          </a:solidFill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Attributes</a:t>
            </a:r>
          </a:p>
        </p:txBody>
      </p:sp>
      <p:sp>
        <p:nvSpPr>
          <p:cNvPr id="184" name="Weights"/>
          <p:cNvSpPr txBox="1"/>
          <p:nvPr/>
        </p:nvSpPr>
        <p:spPr>
          <a:xfrm rot="16200000">
            <a:off x="7097786" y="6778463"/>
            <a:ext cx="1600598" cy="609601"/>
          </a:xfrm>
          <a:prstGeom prst="rect">
            <a:avLst/>
          </a:prstGeom>
          <a:solidFill>
            <a:srgbClr val="9437FF">
              <a:alpha val="25492"/>
            </a:srgbClr>
          </a:solidFill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Weights</a:t>
            </a:r>
          </a:p>
        </p:txBody>
      </p:sp>
      <p:sp>
        <p:nvSpPr>
          <p:cNvPr id="185" name="Threshold-…"/>
          <p:cNvSpPr txBox="1"/>
          <p:nvPr/>
        </p:nvSpPr>
        <p:spPr>
          <a:xfrm>
            <a:off x="10175775" y="7781763"/>
            <a:ext cx="2533850" cy="1092201"/>
          </a:xfrm>
          <a:prstGeom prst="rect">
            <a:avLst/>
          </a:prstGeom>
          <a:solidFill>
            <a:srgbClr val="9437FF">
              <a:alpha val="12896"/>
            </a:srgbClr>
          </a:solidFill>
          <a:ln w="25400">
            <a:solidFill>
              <a:srgbClr val="66635F">
                <a:alpha val="5058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Threshold-</a:t>
            </a:r>
          </a:p>
          <a:p>
            <a: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Classification</a:t>
            </a:r>
          </a:p>
        </p:txBody>
      </p:sp>
      <p:sp>
        <p:nvSpPr>
          <p:cNvPr id="186" name="bias"/>
          <p:cNvSpPr txBox="1"/>
          <p:nvPr/>
        </p:nvSpPr>
        <p:spPr>
          <a:xfrm>
            <a:off x="9171285" y="5801853"/>
            <a:ext cx="885230" cy="609601"/>
          </a:xfrm>
          <a:prstGeom prst="rect">
            <a:avLst/>
          </a:prstGeom>
          <a:solidFill>
            <a:srgbClr val="9437FF">
              <a:alpha val="12896"/>
            </a:srgbClr>
          </a:solidFill>
          <a:ln w="25400">
            <a:solidFill>
              <a:srgbClr val="66635F">
                <a:alpha val="5058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Screen Shot 2019-10-02 at 1.18.36 pm.png" descr="Screen Shot 2019-10-02 at 1.18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35" y="2568774"/>
            <a:ext cx="8160890" cy="54673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467" name="for i in range(max_train_iters):…"/>
          <p:cNvSpPr/>
          <p:nvPr/>
        </p:nvSpPr>
        <p:spPr>
          <a:xfrm>
            <a:off x="5305456" y="3155023"/>
            <a:ext cx="7590809" cy="5310854"/>
          </a:xfrm>
          <a:prstGeom prst="rect">
            <a:avLst/>
          </a:prstGeom>
          <a:solidFill>
            <a:srgbClr val="000000">
              <a:alpha val="5702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C586C0"/>
                  </a:solidFill>
                  <a:prstDash val="solid"/>
                  <a:miter lim="400000"/>
                </a:ln>
                <a:solidFill>
                  <a:srgbClr val="C586C0"/>
                </a:solidFill>
              </a:rPr>
              <a:t>for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i </a:t>
            </a:r>
            <a:r>
              <a:rPr>
                <a:ln w="0" cap="flat">
                  <a:solidFill>
                    <a:srgbClr val="82C6FF"/>
                  </a:solidFill>
                  <a:prstDash val="solid"/>
                  <a:miter lim="400000"/>
                </a:ln>
                <a:solidFill>
                  <a:srgbClr val="82C6FF"/>
                </a:solidFill>
              </a:rPr>
              <a:t>in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</a:t>
            </a:r>
            <a:r>
              <a:rPr>
                <a:ln w="0" cap="flat">
                  <a:solidFill>
                    <a:srgbClr val="DCDCAA"/>
                  </a:solidFill>
                  <a:prstDash val="solid"/>
                  <a:miter lim="400000"/>
                </a:ln>
                <a:solidFill>
                  <a:srgbClr val="DCDCAA"/>
                </a:solidFill>
              </a:rPr>
              <a:t>range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max_train_iters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):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random_inputs = torch.randn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fake_sample_num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</a:t>
            </a:r>
            <a:r>
              <a:rPr>
                <a:ln w="0" cap="flat">
                  <a:solidFill>
                    <a:srgbClr val="C586C0"/>
                  </a:solidFill>
                  <a:prstDash val="solid"/>
                  <a:miter lim="400000"/>
                </a:ln>
                <a:solidFill>
                  <a:srgbClr val="C586C0"/>
                </a:solidFill>
              </a:rPr>
              <a:t>with</a:t>
            </a:r>
            <a:r>
              <a:t> torch.no_grad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(): </a:t>
            </a:r>
            <a:r>
              <a:rPr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</a:rPr>
              <a:t># take G as fixed when training D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fake_samples = generator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random_inputs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x = torch.cat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((</a:t>
            </a:r>
            <a:r>
              <a:t>train_samples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fake_samples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),</a:t>
            </a:r>
            <a:r>
              <a:t> dim=</a:t>
            </a:r>
            <a:r>
              <a:rPr>
                <a:ln w="0" cap="flat">
                  <a:solidFill>
                    <a:srgbClr val="B5CEA8"/>
                  </a:solidFill>
                  <a:prstDash val="solid"/>
                  <a:miter lim="400000"/>
                </a:ln>
                <a:solidFill>
                  <a:srgbClr val="B5CEA8"/>
                </a:solidFill>
              </a:rPr>
              <a:t>0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gnd = torch.cat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((</a:t>
            </a:r>
            <a:r>
              <a:t>ones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train_sample_num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),</a:t>
            </a:r>
            <a:r>
              <a:t>zeros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fake_sample_num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)))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</a:t>
            </a:r>
            <a:r>
              <a:t># train discriminator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CDCAA"/>
                  </a:solidFill>
                  <a:prstDash val="solid"/>
                  <a:miter lim="400000"/>
                </a:ln>
                <a:solidFill>
                  <a:srgbClr val="DCDCAA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</a:t>
            </a:r>
            <a:r>
              <a:rPr>
                <a:ln w="0" cap="flat">
                  <a:solidFill>
                    <a:srgbClr val="C586C0"/>
                  </a:solidFill>
                  <a:prstDash val="solid"/>
                  <a:miter lim="400000"/>
                </a:ln>
                <a:solidFill>
                  <a:srgbClr val="C586C0"/>
                </a:solidFill>
              </a:rPr>
              <a:t>for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j </a:t>
            </a:r>
            <a:r>
              <a:rPr>
                <a:ln w="0" cap="flat">
                  <a:solidFill>
                    <a:srgbClr val="82C6FF"/>
                  </a:solidFill>
                  <a:prstDash val="solid"/>
                  <a:miter lim="400000"/>
                </a:ln>
                <a:solidFill>
                  <a:srgbClr val="82C6FF"/>
                </a:solidFill>
              </a:rPr>
              <a:t>in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</a:t>
            </a:r>
            <a:r>
              <a:t>range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rPr>
                <a:ln w="0" cap="flat">
                  <a:solidFill>
                    <a:srgbClr val="B5CEA8"/>
                  </a:solidFill>
                  <a:prstDash val="solid"/>
                  <a:miter lim="400000"/>
                </a:ln>
                <a:solidFill>
                  <a:srgbClr val="B5CEA8"/>
                </a:solidFill>
              </a:rPr>
              <a:t>2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):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pred = discrim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x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    </a:t>
            </a:r>
            <a:r>
              <a:t># discriminator loss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loss_discrim = -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pred * 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gnd - </a:t>
            </a:r>
            <a:r>
              <a:rPr>
                <a:ln w="0" cap="flat">
                  <a:solidFill>
                    <a:srgbClr val="B5CEA8"/>
                  </a:solidFill>
                  <a:prstDash val="solid"/>
                  <a:miter lim="400000"/>
                </a:ln>
                <a:solidFill>
                  <a:srgbClr val="B5CEA8"/>
                </a:solidFill>
              </a:rPr>
              <a:t>0.5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  <a:r>
              <a:t> * </a:t>
            </a:r>
            <a:r>
              <a:rPr>
                <a:ln w="0" cap="flat">
                  <a:solidFill>
                    <a:srgbClr val="B5CEA8"/>
                  </a:solidFill>
                  <a:prstDash val="solid"/>
                  <a:miter lim="400000"/>
                </a:ln>
                <a:solidFill>
                  <a:srgbClr val="B5CEA8"/>
                </a:solidFill>
              </a:rPr>
              <a:t>2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  <a:r>
              <a:t>.</a:t>
            </a:r>
            <a:r>
              <a:rPr>
                <a:ln w="0" cap="flat">
                  <a:solidFill>
                    <a:srgbClr val="DCDCAA"/>
                  </a:solidFill>
                  <a:prstDash val="solid"/>
                  <a:miter lim="400000"/>
                </a:ln>
                <a:solidFill>
                  <a:srgbClr val="DCDCAA"/>
                </a:solidFill>
              </a:rPr>
              <a:t>sum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</a:t>
            </a:r>
            <a:endParaRPr>
              <a:ln w="0" cap="flat">
                <a:solidFill>
                  <a:srgbClr val="DCDCDC"/>
                </a:solidFill>
                <a:prstDash val="solid"/>
                <a:miter lim="400000"/>
              </a:ln>
              <a:solidFill>
                <a:srgbClr val="DCDCDC"/>
              </a:solidFill>
            </a:endParaRP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        …</a:t>
            </a:r>
            <a:r>
              <a:t>   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# train generator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gnd = torch.ones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fake_sample_num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random_inputs = torch.randn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fake_sample_num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  <a:r>
              <a:t>.unsqueeze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dim=</a:t>
            </a:r>
            <a:r>
              <a:rPr>
                <a:ln w="0" cap="flat">
                  <a:solidFill>
                    <a:srgbClr val="B5CEA8"/>
                  </a:solidFill>
                  <a:prstDash val="solid"/>
                  <a:miter lim="400000"/>
                </a:ln>
                <a:solidFill>
                  <a:srgbClr val="B5CEA8"/>
                </a:solidFill>
              </a:rPr>
              <a:t>1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fake_samples = generator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random_inputs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output = discrim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fake_samples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  <a:r>
              <a:t>.squeeze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</a:t>
            </a:r>
            <a:r>
              <a:t># generator loss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loss_gen = - output.mean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</a:t>
            </a:r>
          </a:p>
          <a:p>
            <a:pPr algn="l">
              <a:lnSpc>
                <a:spcPts val="3400"/>
              </a:lnSpc>
              <a:defRPr b="1" sz="14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…</a:t>
            </a:r>
          </a:p>
        </p:txBody>
      </p:sp>
      <p:sp>
        <p:nvSpPr>
          <p:cNvPr id="468" name="GAN implementati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GAN implementation</a:t>
            </a:r>
          </a:p>
        </p:txBody>
      </p:sp>
      <p:sp>
        <p:nvSpPr>
          <p:cNvPr id="469" name="I. Goodfellow et al. “Generative Adversarial Nets”, 2014"/>
          <p:cNvSpPr txBox="1"/>
          <p:nvPr/>
        </p:nvSpPr>
        <p:spPr>
          <a:xfrm>
            <a:off x="91897" y="8045450"/>
            <a:ext cx="4007206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r>
              <a:t>I. Goodfellow et al. “Generative Adversarial Nets”, 2014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MOD2: GAN o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MOD2: GAN of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AN Framework for image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GAN Framework for images</a:t>
            </a:r>
          </a:p>
        </p:txBody>
      </p:sp>
      <p:sp>
        <p:nvSpPr>
          <p:cNvPr id="474" name="Generate image data…"/>
          <p:cNvSpPr txBox="1"/>
          <p:nvPr>
            <p:ph type="body" idx="4294967295"/>
          </p:nvPr>
        </p:nvSpPr>
        <p:spPr>
          <a:xfrm>
            <a:off x="788284" y="2157016"/>
            <a:ext cx="11764725" cy="5807082"/>
          </a:xfrm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>
                <a:solidFill>
                  <a:srgbClr val="000000"/>
                </a:solidFill>
              </a:defRPr>
            </a:pPr>
            <a:r>
              <a:t>Generate image data</a:t>
            </a:r>
          </a:p>
          <a:p>
            <a:pPr lvl="1" marL="746760" indent="-373380" defTabSz="448055">
              <a:spcBef>
                <a:spcPts val="3300"/>
              </a:spcBef>
              <a:defRPr spc="54" sz="2744">
                <a:solidFill>
                  <a:srgbClr val="000000"/>
                </a:solidFill>
              </a:defRPr>
            </a:pPr>
            <a:r>
              <a:t>Transposed Convolution / </a:t>
            </a:r>
            <a:r>
              <a:rPr u="sng"/>
              <a:t>Upsampling</a:t>
            </a:r>
          </a:p>
          <a:p>
            <a:pPr lvl="1" marL="746760" indent="-373380" defTabSz="448055">
              <a:spcBef>
                <a:spcPts val="3300"/>
              </a:spcBef>
              <a:defRPr spc="54" sz="2744">
                <a:solidFill>
                  <a:srgbClr val="000000"/>
                </a:solidFill>
              </a:defRPr>
            </a:pPr>
            <a:r>
              <a:t>ResNet Blocks</a:t>
            </a:r>
          </a:p>
          <a:p>
            <a:pPr lvl="1" marL="746760" indent="-373380" defTabSz="448055">
              <a:spcBef>
                <a:spcPts val="3300"/>
              </a:spcBef>
              <a:defRPr spc="54" sz="2744">
                <a:solidFill>
                  <a:srgbClr val="000000"/>
                </a:solidFill>
              </a:defRPr>
            </a:pPr>
            <a:r>
              <a:t>Batchnorm</a:t>
            </a:r>
          </a:p>
          <a:p>
            <a:pPr lvl="1" marL="746760" indent="-373380" defTabSz="448055">
              <a:spcBef>
                <a:spcPts val="3300"/>
              </a:spcBef>
              <a:defRPr spc="54" sz="2744">
                <a:solidFill>
                  <a:srgbClr val="000000"/>
                </a:solidFill>
              </a:defRPr>
            </a:pPr>
            <a:r>
              <a:t>Particular Activations</a:t>
            </a:r>
          </a:p>
          <a:p>
            <a:pPr lvl="1" marL="746760" indent="-373380" defTabSz="448055">
              <a:spcBef>
                <a:spcPts val="3300"/>
              </a:spcBef>
              <a:defRPr spc="54" sz="2744">
                <a:solidFill>
                  <a:srgbClr val="000000"/>
                </a:solidFill>
              </a:defRPr>
            </a:pPr>
            <a:r>
              <a:t>Radfort et al. “Unsupervised Representation Learning with Deep Convolutional Generative Adversarial Networks”</a:t>
            </a:r>
          </a:p>
          <a:p>
            <a:pPr lvl="2" marL="0" indent="672084" defTabSz="448055">
              <a:lnSpc>
                <a:spcPts val="3200"/>
              </a:lnSpc>
              <a:spcBef>
                <a:spcPts val="0"/>
              </a:spcBef>
              <a:buClrTx/>
              <a:buSzTx/>
              <a:buNone/>
              <a:defRPr spc="0" sz="1568" u="sng">
                <a:solidFill>
                  <a:srgbClr val="0000E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hlinkClick r:id="rId2" invalidUrl="" action="" tgtFrame="" tooltip="" history="1" highlightClick="0" endSnd="0"/>
              </a:rPr>
              <a:t>https://arxiv.org/abs/1511.06434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MOD3: Generalised G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6908">
              <a:defRPr spc="185" sz="9256"/>
            </a:lvl1pPr>
          </a:lstStyle>
          <a:p>
            <a:pPr/>
            <a:r>
              <a:t>MOD3: Generalised GAN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More GAN Framework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More GAN Frameworks</a:t>
            </a:r>
          </a:p>
        </p:txBody>
      </p:sp>
      <p:sp>
        <p:nvSpPr>
          <p:cNvPr id="479" name="The Idea of Using Neural Networks to Supervise Another Neural Network…"/>
          <p:cNvSpPr txBox="1"/>
          <p:nvPr>
            <p:ph type="body" idx="4294967295"/>
          </p:nvPr>
        </p:nvSpPr>
        <p:spPr>
          <a:xfrm>
            <a:off x="788284" y="2157016"/>
            <a:ext cx="11764725" cy="5807082"/>
          </a:xfrm>
          <a:prstGeom prst="rect">
            <a:avLst/>
          </a:prstGeom>
        </p:spPr>
        <p:txBody>
          <a:bodyPr/>
          <a:lstStyle/>
          <a:p>
            <a:pPr marL="369570" indent="-369570" defTabSz="443484">
              <a:spcBef>
                <a:spcPts val="3200"/>
              </a:spcBef>
              <a:defRPr spc="54" sz="2716">
                <a:solidFill>
                  <a:srgbClr val="000000"/>
                </a:solidFill>
              </a:defRPr>
            </a:pPr>
            <a:r>
              <a:t>The Idea of Using Neural Networks to Supervise Another Neural Network</a:t>
            </a:r>
          </a:p>
          <a:p>
            <a:pPr lvl="1" marL="739140" indent="-369570" defTabSz="443484">
              <a:spcBef>
                <a:spcPts val="3200"/>
              </a:spcBef>
              <a:defRPr spc="54" sz="2716">
                <a:solidFill>
                  <a:srgbClr val="000000"/>
                </a:solidFill>
              </a:defRPr>
            </a:pPr>
            <a:r>
              <a:t>G: Generate an image</a:t>
            </a:r>
          </a:p>
          <a:p>
            <a:pPr lvl="1" marL="739140" indent="-369570" defTabSz="443484">
              <a:spcBef>
                <a:spcPts val="3200"/>
              </a:spcBef>
              <a:defRPr spc="54" sz="2716">
                <a:solidFill>
                  <a:srgbClr val="000000"/>
                </a:solidFill>
              </a:defRPr>
            </a:pPr>
            <a:r>
              <a:t>D-1: This should NOT be distinguishable from an artist’s painting</a:t>
            </a:r>
          </a:p>
          <a:p>
            <a:pPr lvl="1" marL="739140" indent="-369570" defTabSz="443484">
              <a:spcBef>
                <a:spcPts val="3200"/>
              </a:spcBef>
              <a:defRPr spc="54" sz="2716">
                <a:solidFill>
                  <a:srgbClr val="000000"/>
                </a:solidFill>
              </a:defRPr>
            </a:pPr>
            <a:r>
              <a:t>D-2: The features extracted from the image should NOT be distinguished as those extracted from the original image.</a:t>
            </a:r>
          </a:p>
          <a:p>
            <a:pPr lvl="1" marL="739140" indent="-369570" defTabSz="443484">
              <a:spcBef>
                <a:spcPts val="3200"/>
              </a:spcBef>
              <a:defRPr spc="54" sz="2716">
                <a:solidFill>
                  <a:srgbClr val="000000"/>
                </a:solidFill>
              </a:defRPr>
            </a:pPr>
            <a:r>
              <a:t>Johnson et al. “Perceptual Losses for Real-Time Style Transfer and Super-Resolution”</a:t>
            </a:r>
          </a:p>
          <a:p>
            <a:pPr lvl="2" marL="0" indent="665226" defTabSz="443484">
              <a:lnSpc>
                <a:spcPts val="3200"/>
              </a:lnSpc>
              <a:spcBef>
                <a:spcPts val="0"/>
              </a:spcBef>
              <a:buClrTx/>
              <a:buSzTx/>
              <a:buNone/>
              <a:defRPr spc="0" sz="1552" u="sng">
                <a:solidFill>
                  <a:srgbClr val="0000E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hlinkClick r:id="rId2" invalidUrl="" action="" tgtFrame="" tooltip="" history="1" highlightClick="0" endSnd="0"/>
              </a:rPr>
              <a:t>https://cs.stanford.edu/people/jcjohns/eccv16/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ha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P - 2a: A&gt;&gt;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BP - 2a: A&gt;&gt;W</a:t>
            </a:r>
          </a:p>
        </p:txBody>
      </p:sp>
      <p:sp>
        <p:nvSpPr>
          <p:cNvPr id="191" name="Equation"/>
          <p:cNvSpPr txBox="1"/>
          <p:nvPr/>
        </p:nvSpPr>
        <p:spPr>
          <a:xfrm>
            <a:off x="1876512" y="2105753"/>
            <a:ext cx="300804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192" name="Equation"/>
          <p:cNvSpPr txBox="1"/>
          <p:nvPr/>
        </p:nvSpPr>
        <p:spPr>
          <a:xfrm>
            <a:off x="2443778" y="2105753"/>
            <a:ext cx="272917" cy="2635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pic>
        <p:nvPicPr>
          <p:cNvPr id="193" name="NeuralNetComputation22.mp4" descr="NeuralNetComputation2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7922" y="3684438"/>
            <a:ext cx="7871745" cy="442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ext"/>
          <p:cNvSpPr txBox="1"/>
          <p:nvPr/>
        </p:nvSpPr>
        <p:spPr>
          <a:xfrm>
            <a:off x="34445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195" name="Text"/>
          <p:cNvSpPr txBox="1"/>
          <p:nvPr/>
        </p:nvSpPr>
        <p:spPr>
          <a:xfrm>
            <a:off x="3444580" y="2630629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196" name="Text"/>
          <p:cNvSpPr txBox="1"/>
          <p:nvPr/>
        </p:nvSpPr>
        <p:spPr>
          <a:xfrm>
            <a:off x="42827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197" name="Text"/>
          <p:cNvSpPr txBox="1"/>
          <p:nvPr/>
        </p:nvSpPr>
        <p:spPr>
          <a:xfrm>
            <a:off x="4282780" y="2630629"/>
            <a:ext cx="47684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198" name="Text"/>
          <p:cNvSpPr txBox="1"/>
          <p:nvPr/>
        </p:nvSpPr>
        <p:spPr>
          <a:xfrm>
            <a:off x="7950726" y="1868629"/>
            <a:ext cx="42228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199" name="Text"/>
          <p:cNvSpPr txBox="1"/>
          <p:nvPr/>
        </p:nvSpPr>
        <p:spPr>
          <a:xfrm>
            <a:off x="7950200" y="2664496"/>
            <a:ext cx="423332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200" name="Equation"/>
          <p:cNvSpPr txBox="1"/>
          <p:nvPr/>
        </p:nvSpPr>
        <p:spPr>
          <a:xfrm>
            <a:off x="5402134" y="2165633"/>
            <a:ext cx="306901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201" name="Equation"/>
          <p:cNvSpPr txBox="1"/>
          <p:nvPr/>
        </p:nvSpPr>
        <p:spPr>
          <a:xfrm>
            <a:off x="6216692" y="2167792"/>
            <a:ext cx="277870" cy="2635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202" name="Equation"/>
          <p:cNvSpPr txBox="1"/>
          <p:nvPr/>
        </p:nvSpPr>
        <p:spPr>
          <a:xfrm>
            <a:off x="5783076" y="1796184"/>
            <a:ext cx="306629" cy="3595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203" name="Equation"/>
          <p:cNvSpPr txBox="1"/>
          <p:nvPr/>
        </p:nvSpPr>
        <p:spPr>
          <a:xfrm>
            <a:off x="6726736" y="1789292"/>
            <a:ext cx="295176" cy="3794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204" name="Equation"/>
          <p:cNvSpPr txBox="1"/>
          <p:nvPr/>
        </p:nvSpPr>
        <p:spPr>
          <a:xfrm>
            <a:off x="9391691" y="2071803"/>
            <a:ext cx="297384" cy="359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205" name="Equation"/>
          <p:cNvSpPr txBox="1"/>
          <p:nvPr/>
        </p:nvSpPr>
        <p:spPr>
          <a:xfrm>
            <a:off x="9829172" y="1786219"/>
            <a:ext cx="313552" cy="2851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200"/>
          </a:p>
        </p:txBody>
      </p:sp>
      <p:pic>
        <p:nvPicPr>
          <p:cNvPr id="206" name="Line Shape" descr="Line Shap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88011" y="1873421"/>
            <a:ext cx="6757452" cy="1540559"/>
          </a:xfrm>
          <a:prstGeom prst="rect">
            <a:avLst/>
          </a:prstGeom>
        </p:spPr>
      </p:pic>
      <p:sp>
        <p:nvSpPr>
          <p:cNvPr id="208" name="Rectangle"/>
          <p:cNvSpPr/>
          <p:nvPr/>
        </p:nvSpPr>
        <p:spPr>
          <a:xfrm>
            <a:off x="3154725" y="1725315"/>
            <a:ext cx="1650942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9" name="Rectangle"/>
          <p:cNvSpPr/>
          <p:nvPr/>
        </p:nvSpPr>
        <p:spPr>
          <a:xfrm>
            <a:off x="7831121" y="1725315"/>
            <a:ext cx="751360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0" name="Equation"/>
          <p:cNvSpPr txBox="1"/>
          <p:nvPr/>
        </p:nvSpPr>
        <p:spPr>
          <a:xfrm>
            <a:off x="10196618" y="2634884"/>
            <a:ext cx="2129553" cy="7863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f>
                          <m:fPr>
                            <m:ctrlP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den>
                        </m:f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1,0.5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mr>
                  </m:m>
                </m:oMath>
              </m:oMathPara>
            </a14:m>
            <a:endParaRPr sz="2900"/>
          </a:p>
        </p:txBody>
      </p:sp>
      <p:pic>
        <p:nvPicPr>
          <p:cNvPr id="211" name="latex-image-1.pdf" descr="latex-image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70861" y="3811489"/>
            <a:ext cx="5017069" cy="38854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161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he cost Intuitive expansi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The cost Intuitive expansion</a:t>
            </a:r>
          </a:p>
        </p:txBody>
      </p:sp>
      <p:sp>
        <p:nvSpPr>
          <p:cNvPr id="214" name="Rectangle"/>
          <p:cNvSpPr/>
          <p:nvPr/>
        </p:nvSpPr>
        <p:spPr>
          <a:xfrm>
            <a:off x="2518595" y="3074010"/>
            <a:ext cx="491121" cy="4857184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9429875" y="3074742"/>
            <a:ext cx="382714" cy="4855720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6" name="Rounded Rectangle"/>
          <p:cNvSpPr/>
          <p:nvPr/>
        </p:nvSpPr>
        <p:spPr>
          <a:xfrm>
            <a:off x="1401991" y="4702745"/>
            <a:ext cx="482601" cy="1230172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17" name="Line"/>
          <p:cNvSpPr/>
          <p:nvPr/>
        </p:nvSpPr>
        <p:spPr>
          <a:xfrm flipV="1">
            <a:off x="1934893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8" name="Line"/>
          <p:cNvSpPr/>
          <p:nvPr/>
        </p:nvSpPr>
        <p:spPr>
          <a:xfrm flipV="1">
            <a:off x="8600996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9" name="Line"/>
          <p:cNvSpPr/>
          <p:nvPr/>
        </p:nvSpPr>
        <p:spPr>
          <a:xfrm flipV="1">
            <a:off x="4410263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0" name="Rounded Rectangle"/>
          <p:cNvSpPr/>
          <p:nvPr/>
        </p:nvSpPr>
        <p:spPr>
          <a:xfrm>
            <a:off x="11120208" y="4702745"/>
            <a:ext cx="482601" cy="1230172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21" name="Line"/>
          <p:cNvSpPr/>
          <p:nvPr/>
        </p:nvSpPr>
        <p:spPr>
          <a:xfrm flipV="1">
            <a:off x="10108067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2" name="Rectangle"/>
          <p:cNvSpPr/>
          <p:nvPr/>
        </p:nvSpPr>
        <p:spPr>
          <a:xfrm>
            <a:off x="3643719" y="3074742"/>
            <a:ext cx="382714" cy="4855720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3" name="Line"/>
          <p:cNvSpPr/>
          <p:nvPr/>
        </p:nvSpPr>
        <p:spPr>
          <a:xfrm flipV="1">
            <a:off x="3060017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4" name="Rectangle"/>
          <p:cNvSpPr/>
          <p:nvPr/>
        </p:nvSpPr>
        <p:spPr>
          <a:xfrm>
            <a:off x="7922804" y="3074742"/>
            <a:ext cx="382715" cy="4855720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5" name="Line"/>
          <p:cNvSpPr/>
          <p:nvPr/>
        </p:nvSpPr>
        <p:spPr>
          <a:xfrm flipV="1">
            <a:off x="7339102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6" name="…"/>
          <p:cNvSpPr txBox="1"/>
          <p:nvPr/>
        </p:nvSpPr>
        <p:spPr>
          <a:xfrm>
            <a:off x="5887657" y="5057480"/>
            <a:ext cx="419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227" name="The simple scheme does not work well practically."/>
          <p:cNvSpPr/>
          <p:nvPr/>
        </p:nvSpPr>
        <p:spPr>
          <a:xfrm>
            <a:off x="747775" y="1992978"/>
            <a:ext cx="11459627" cy="652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lvl1pPr>
          </a:lstStyle>
          <a:p>
            <a:pPr/>
            <a:r>
              <a:t>The simple scheme does not work well practically.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ave Degrees of Freedom / Regularis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Save Degrees of Freedom / Regularisation</a:t>
            </a:r>
          </a:p>
        </p:txBody>
      </p:sp>
      <p:sp>
        <p:nvSpPr>
          <p:cNvPr id="230" name="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Structures</a:t>
            </a:r>
          </a:p>
        </p:txBody>
      </p:sp>
      <p:sp>
        <p:nvSpPr>
          <p:cNvPr id="231" name="Convolutional Neural Networ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Convolutional Neural Networks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Computation</a:t>
            </a:r>
          </a:p>
          <a:p>
            <a:pPr lvl="1">
              <a:defRPr>
                <a:solidFill>
                  <a:srgbClr val="000000"/>
                </a:solidFill>
              </a:defRPr>
            </a:pPr>
          </a:p>
          <a:p>
            <a:pPr lvl="1">
              <a:defRPr>
                <a:solidFill>
                  <a:srgbClr val="000000"/>
                </a:solidFill>
              </a:defRPr>
            </a:pPr>
          </a:p>
          <a:p>
            <a:pPr lvl="1">
              <a:defRPr>
                <a:solidFill>
                  <a:srgbClr val="000000"/>
                </a:solidFill>
              </a:defRPr>
            </a:pPr>
          </a:p>
          <a:p>
            <a:pPr lvl="1">
              <a:defRPr>
                <a:solidFill>
                  <a:srgbClr val="000000"/>
                </a:solidFill>
              </a:defRPr>
            </a:pPr>
          </a:p>
          <a:p>
            <a:pPr lvl="1">
              <a:defRPr>
                <a:solidFill>
                  <a:srgbClr val="000000"/>
                </a:solidFill>
              </a:defRPr>
            </a:pPr>
            <a:r>
              <a:t>Linear Op: conv. is linear</a:t>
            </a:r>
          </a:p>
        </p:txBody>
      </p:sp>
      <p:pic>
        <p:nvPicPr>
          <p:cNvPr id="232" name="3D_Convolution_Animation.gif" descr="3D_Convolution_Anim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342" y="4010174"/>
            <a:ext cx="4009505" cy="3546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ConvNeuralNet.mp4" descr="ConvNeuralNet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002897" y="3965933"/>
            <a:ext cx="6462849" cy="3635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000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tructure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Structures</a:t>
            </a:r>
          </a:p>
        </p:txBody>
      </p:sp>
      <p:sp>
        <p:nvSpPr>
          <p:cNvPr id="236" name="Convolutional Neural Networks…"/>
          <p:cNvSpPr txBox="1"/>
          <p:nvPr>
            <p:ph type="body" sz="half" idx="4294967295"/>
          </p:nvPr>
        </p:nvSpPr>
        <p:spPr>
          <a:xfrm>
            <a:off x="767680" y="1276280"/>
            <a:ext cx="11658601" cy="2201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</a:lstStyle>
          <a:p>
            <a:pPr/>
            <a:r>
              <a:t>Convolutional Neural Networks</a:t>
            </a:r>
          </a:p>
          <a:p>
            <a:pPr lvl="1"/>
            <a:r>
              <a:t>Linear Op: conv. is linear</a:t>
            </a:r>
          </a:p>
        </p:txBody>
      </p:sp>
      <p:pic>
        <p:nvPicPr>
          <p:cNvPr id="237" name="ConvNeuralNet2.mp4" descr="ConvNeuralNet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94049" y="2692499"/>
            <a:ext cx="12216702" cy="6871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00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MOD1: GAN MOTIVA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MOD1: GAN MOTIVATED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AN Motivati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GAN Motivation</a:t>
            </a:r>
          </a:p>
        </p:txBody>
      </p:sp>
      <p:sp>
        <p:nvSpPr>
          <p:cNvPr id="242" name="What is the use of a probabilistic data model?…"/>
          <p:cNvSpPr txBox="1"/>
          <p:nvPr>
            <p:ph type="body" sz="half" idx="4294967295"/>
          </p:nvPr>
        </p:nvSpPr>
        <p:spPr>
          <a:xfrm>
            <a:off x="673100" y="1691916"/>
            <a:ext cx="11294075" cy="386998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What is the use of a probabilistic data model?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Posterior inference. E.g. (for classification)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t>if class-1, </a:t>
            </a:r>
            <a14:m>
              <m:oMath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2">
              <a:defRPr>
                <a:solidFill>
                  <a:srgbClr val="000000"/>
                </a:solidFill>
              </a:defRPr>
            </a:pPr>
            <a:r>
              <a:t>if class-2, </a:t>
            </a:r>
            <a14:m>
              <m:oMath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243" name="Q: Behind the doors, 1 car 🚙, 2 sheep 🐑. After you have chosen a door. The organiser will open another door with a sheep behind it. The question is: should you change your choice? (See left as an example, A is chosen and C is opened).…"/>
          <p:cNvSpPr/>
          <p:nvPr/>
        </p:nvSpPr>
        <p:spPr>
          <a:xfrm>
            <a:off x="5792880" y="4088488"/>
            <a:ext cx="6915079" cy="5226052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Behind the doors, 1 car 🚙, 2 sheep 🐑. After you have chosen a door. The organiser will open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another door with a sheep behind it</a:t>
            </a:r>
            <a:r>
              <a:t>. The question is: should you change your choice? (See left as an example, A is chosen and C is opened).</a:t>
            </a:r>
          </a:p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t>HINT: Think the question by formulating the only factor that *out of your control and observable* as a random variable.</a:t>
            </a:r>
          </a:p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t>“Prob(Opened=C | A=🚙, B=🐑, Chosen=A)” and </a:t>
            </a:r>
          </a:p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t>“Prob(Opened=C | A=🐑, B=🚙, Chosen=A)” 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2878797" y="6794470"/>
            <a:ext cx="2641529" cy="2418172"/>
            <a:chOff x="0" y="0"/>
            <a:chExt cx="2641527" cy="2418171"/>
          </a:xfrm>
        </p:grpSpPr>
        <p:sp>
          <p:nvSpPr>
            <p:cNvPr id="244" name="Rectangle"/>
            <p:cNvSpPr/>
            <p:nvPr/>
          </p:nvSpPr>
          <p:spPr>
            <a:xfrm>
              <a:off x="0" y="0"/>
              <a:ext cx="2641528" cy="827588"/>
            </a:xfrm>
            <a:prstGeom prst="rect">
              <a:avLst/>
            </a:prstGeom>
            <a:noFill/>
            <a:ln w="63500" cap="flat">
              <a:solidFill>
                <a:schemeClr val="accent3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245" name="A"/>
            <p:cNvSpPr/>
            <p:nvPr/>
          </p:nvSpPr>
          <p:spPr>
            <a:xfrm>
              <a:off x="119155" y="90421"/>
              <a:ext cx="2403218" cy="630585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342900" algn="l">
                <a:defRPr cap="all" spc="48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  <a:r>
                <a:t>A</a:t>
              </a:r>
            </a:p>
          </p:txBody>
        </p:sp>
        <p:sp>
          <p:nvSpPr>
            <p:cNvPr id="246" name="B"/>
            <p:cNvSpPr/>
            <p:nvPr/>
          </p:nvSpPr>
          <p:spPr>
            <a:xfrm>
              <a:off x="119155" y="932653"/>
              <a:ext cx="2403218" cy="630586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342900" algn="l">
                <a:defRPr cap="all" spc="48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  <a:r>
                <a:t>B</a:t>
              </a:r>
            </a:p>
          </p:txBody>
        </p:sp>
        <p:sp>
          <p:nvSpPr>
            <p:cNvPr id="247" name="C: 🐑"/>
            <p:cNvSpPr/>
            <p:nvPr/>
          </p:nvSpPr>
          <p:spPr>
            <a:xfrm>
              <a:off x="119155" y="1787587"/>
              <a:ext cx="2377818" cy="630585"/>
            </a:xfrm>
            <a:prstGeom prst="rect">
              <a:avLst/>
            </a:prstGeom>
            <a:solidFill>
              <a:srgbClr val="000000">
                <a:alpha val="4861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342900" algn="l">
                <a:defRPr cap="all" spc="48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  <a:r>
                <a:t>C: 🐑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3" grpId="1"/>
      <p:bldP build="whole" bldLvl="1" animBg="1" rev="0" advAuto="0" spid="24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robabilistic Modelling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Probabilistic Modelling</a:t>
            </a:r>
          </a:p>
        </p:txBody>
      </p:sp>
      <p:sp>
        <p:nvSpPr>
          <p:cNvPr id="253" name="Attempt 1…"/>
          <p:cNvSpPr txBox="1"/>
          <p:nvPr>
            <p:ph type="body" sz="quarter" idx="4294967295"/>
          </p:nvPr>
        </p:nvSpPr>
        <p:spPr>
          <a:xfrm>
            <a:off x="673100" y="1691916"/>
            <a:ext cx="5978411" cy="214207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Attempt 1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For every </a:t>
            </a:r>
            <a14:m>
              <m:oMath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m:rPr>
                    <m:scr m:val="script"/>
                  </m:rP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, model p(x)</a:t>
            </a:r>
          </a:p>
        </p:txBody>
      </p:sp>
      <p:sp>
        <p:nvSpPr>
          <p:cNvPr id="254" name="# def…"/>
          <p:cNvSpPr/>
          <p:nvPr/>
        </p:nvSpPr>
        <p:spPr>
          <a:xfrm>
            <a:off x="1149986" y="4643615"/>
            <a:ext cx="8189148" cy="3367456"/>
          </a:xfrm>
          <a:prstGeom prst="rect">
            <a:avLst/>
          </a:prstGeom>
          <a:solidFill>
            <a:srgbClr val="000000">
              <a:alpha val="5702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# def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lin1 = nn.Linear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in_features=</a:t>
            </a:r>
            <a:r>
              <a:rPr>
                <a:ln w="0" cap="flat">
                  <a:solidFill>
                    <a:srgbClr val="B5CEA8"/>
                  </a:solidFill>
                  <a:prstDash val="solid"/>
                  <a:miter lim="400000"/>
                </a:ln>
                <a:solidFill>
                  <a:srgbClr val="B5CEA8"/>
                </a:solidFill>
              </a:rPr>
              <a:t>1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out_features=4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lin2 = nn.Linear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in_features=4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out_features=</a:t>
            </a:r>
            <a:r>
              <a:rPr>
                <a:ln w="0" cap="flat">
                  <a:solidFill>
                    <a:srgbClr val="B5CEA8"/>
                  </a:solidFill>
                  <a:prstDash val="solid"/>
                  <a:miter lim="400000"/>
                </a:ln>
                <a:solidFill>
                  <a:srgbClr val="B5CEA8"/>
                </a:solidFill>
              </a:rPr>
              <a:t>1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  <a:endParaRPr>
              <a:ln w="0" cap="flat">
                <a:solidFill>
                  <a:srgbClr val="DCDCDC"/>
                </a:solidFill>
                <a:prstDash val="solid"/>
                <a:miter lim="400000"/>
              </a:ln>
              <a:solidFill>
                <a:srgbClr val="DCDCDC"/>
              </a:solidFill>
            </a:endParaR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# forward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p = sigmoid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((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lin2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(active(lin1(x))))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</a:t>
            </a:r>
            <a:r>
              <a:t># prob in [0, 1]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…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C586C0"/>
                  </a:solidFill>
                  <a:prstDash val="solid"/>
                  <a:miter lim="400000"/>
                </a:ln>
                <a:solidFill>
                  <a:srgbClr val="C586C0"/>
                </a:solidFill>
              </a:rPr>
              <a:t>for</a:t>
            </a:r>
            <a:r>
              <a:t> i </a:t>
            </a:r>
            <a:r>
              <a:rPr>
                <a:ln w="0" cap="flat">
                  <a:solidFill>
                    <a:srgbClr val="82C6FF"/>
                  </a:solidFill>
                  <a:prstDash val="solid"/>
                  <a:miter lim="400000"/>
                </a:ln>
                <a:solidFill>
                  <a:srgbClr val="82C6FF"/>
                </a:solidFill>
              </a:rPr>
              <a:t>in</a:t>
            </a:r>
            <a:r>
              <a:t> </a:t>
            </a:r>
            <a:r>
              <a:rPr>
                <a:ln w="0" cap="flat">
                  <a:solidFill>
                    <a:srgbClr val="DCDCAA"/>
                  </a:solidFill>
                  <a:prstDash val="solid"/>
                  <a:miter lim="400000"/>
                </a:ln>
                <a:solidFill>
                  <a:srgbClr val="DCDCAA"/>
                </a:solidFill>
              </a:rPr>
              <a:t>range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MAX_TRAIN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):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pred = pdf_net_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x_trn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loss = mse_loss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pred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y_trn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loss.backward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</a:t>
            </a:r>
          </a:p>
          <a:p>
            <a:pPr algn="l">
              <a:lnSpc>
                <a:spcPts val="3700"/>
              </a:lnSpc>
              <a:defRPr b="1"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…</a:t>
            </a:r>
          </a:p>
        </p:txBody>
      </p:sp>
      <p:sp>
        <p:nvSpPr>
          <p:cNvPr id="255" name="3.1.1 Probabilistic Density (PDF) Function Approx."/>
          <p:cNvSpPr txBox="1"/>
          <p:nvPr/>
        </p:nvSpPr>
        <p:spPr>
          <a:xfrm>
            <a:off x="1156678" y="4040006"/>
            <a:ext cx="7059067" cy="571501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rgbClr val="5E5E5E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3.1.1 Probabilistic Density (PDF) Function Approx.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